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0" r:id="rId6"/>
    <p:sldId id="269" r:id="rId7"/>
    <p:sldId id="263" r:id="rId8"/>
    <p:sldId id="264" r:id="rId9"/>
    <p:sldId id="270" r:id="rId10"/>
    <p:sldId id="266" r:id="rId11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71C"/>
    <a:srgbClr val="E0C904"/>
    <a:srgbClr val="4D7630"/>
    <a:srgbClr val="FFF8D1"/>
    <a:srgbClr val="FFF6C4"/>
    <a:srgbClr val="FEF7F3"/>
    <a:srgbClr val="FFFFC3"/>
    <a:srgbClr val="FFFE83"/>
    <a:srgbClr val="F8FCF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643" y="77"/>
      </p:cViewPr>
      <p:guideLst>
        <p:guide orient="horz" pos="165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784" y="1279525"/>
            <a:ext cx="6140081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 Мамин- Сибиряк </a:t>
            </a:r>
          </a:p>
          <a:p>
            <a:r>
              <a:rPr lang="ru-RU" altLang="en-US"/>
              <a:t> Серая Шейка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2395"/>
            <a:ext cx="6858000" cy="1640538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93868"/>
            <a:ext cx="7886700" cy="994346"/>
          </a:xfrm>
        </p:spPr>
        <p:txBody>
          <a:bodyPr anchor="ctr" anchorCtr="0">
            <a:normAutofit/>
          </a:bodyPr>
          <a:lstStyle>
            <a:lvl1pPr>
              <a:defRPr sz="33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369458"/>
            <a:ext cx="7886700" cy="326407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13701"/>
            <a:ext cx="7382351" cy="608754"/>
          </a:xfrm>
        </p:spPr>
        <p:txBody>
          <a:bodyPr anchor="b">
            <a:noAutofit/>
          </a:bodyPr>
          <a:lstStyle>
            <a:lvl1pPr>
              <a:defRPr sz="45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58126"/>
            <a:ext cx="5491163" cy="48575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93868"/>
            <a:ext cx="7886700" cy="994346"/>
          </a:xfrm>
        </p:spPr>
        <p:txBody>
          <a:bodyPr>
            <a:normAutofit/>
          </a:bodyPr>
          <a:lstStyle>
            <a:lvl1pPr>
              <a:defRPr sz="33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369458"/>
            <a:ext cx="3886200" cy="32640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369458"/>
            <a:ext cx="3886200" cy="32640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1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09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5027"/>
            <a:ext cx="7886700" cy="994346"/>
          </a:xfrm>
        </p:spPr>
        <p:txBody>
          <a:bodyPr>
            <a:normAutofit/>
          </a:bodyPr>
          <a:lstStyle>
            <a:lvl1pPr algn="ctr">
              <a:defRPr sz="33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95267"/>
            <a:ext cx="3123900" cy="1200360"/>
          </a:xfrm>
        </p:spPr>
        <p:txBody>
          <a:bodyPr anchor="ctr" anchorCtr="0">
            <a:normAutofit/>
          </a:bodyPr>
          <a:lstStyle>
            <a:lvl1pPr>
              <a:defRPr sz="2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574866"/>
            <a:ext cx="4363031" cy="382150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1543320"/>
            <a:ext cx="3123900" cy="28591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273892"/>
            <a:ext cx="1146987" cy="4359641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6659969" cy="435964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1270"/>
            <a:ext cx="9144000" cy="5142865"/>
          </a:xfrm>
          <a:prstGeom prst="frame">
            <a:avLst>
              <a:gd name="adj1" fmla="val 230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None/>
        <a:defRPr sz="21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c.pics.livejournal.com/f_owl_er/51618293/202336/202336_900.jpg" TargetMode="External"/><Relationship Id="rId13" Type="http://schemas.openxmlformats.org/officeDocument/2006/relationships/hyperlink" Target="https://mnogo-skazok.ru/wp-content/uploads/seraya-sheika-mamin-sibiryak.jpg" TargetMode="External"/><Relationship Id="rId3" Type="http://schemas.openxmlformats.org/officeDocument/2006/relationships/hyperlink" Target="http://sun-shine-kz.ucoz.ru/" TargetMode="External"/><Relationship Id="rId7" Type="http://schemas.openxmlformats.org/officeDocument/2006/relationships/hyperlink" Target="https://teatrzoo.ru/wp-content/uploads/2019/10/vse-pro-utku_6.jpg" TargetMode="External"/><Relationship Id="rId12" Type="http://schemas.openxmlformats.org/officeDocument/2006/relationships/hyperlink" Target="https://winx-fan.ru/wp-content/uploads/risunok-k-seroj-shejke-karandashom_3.jpg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riginal-print.ru/image/cache/catalog/1111111/111111/1111/5596.20_8_tif_1000x1000-1000x1000.jpg" TargetMode="External"/><Relationship Id="rId11" Type="http://schemas.openxmlformats.org/officeDocument/2006/relationships/hyperlink" Target="https://bipbap.ru/wp-content/uploads/2019/12/37_264.jpg" TargetMode="External"/><Relationship Id="rId5" Type="http://schemas.openxmlformats.org/officeDocument/2006/relationships/hyperlink" Target="https://deti-skazki.ru/wp-content/uploads/2019/10/seraya-shejka-mamin-sibiryak-dmi-1.jpg" TargetMode="External"/><Relationship Id="rId15" Type="http://schemas.openxmlformats.org/officeDocument/2006/relationships/hyperlink" Target="https://icon-icons.com/ru/" TargetMode="External"/><Relationship Id="rId10" Type="http://schemas.openxmlformats.org/officeDocument/2006/relationships/hyperlink" Target="https://nukadeti.ru/content/images/essence/tale/1902/1031.jpg" TargetMode="External"/><Relationship Id="rId4" Type="http://schemas.openxmlformats.org/officeDocument/2006/relationships/hyperlink" Target="https://autogear.ru/misc/i/gallery/20325/448773.jpg" TargetMode="External"/><Relationship Id="rId9" Type="http://schemas.openxmlformats.org/officeDocument/2006/relationships/hyperlink" Target="https://st3.depositphotos.com/1011352/19473/i/600/depositphotos_194738434-stock-photo-two-geese-swimming-in-a.jpg" TargetMode="External"/><Relationship Id="rId14" Type="http://schemas.openxmlformats.org/officeDocument/2006/relationships/hyperlink" Target="https://web-skazki.ru/preview-files/seraya-sheyka-x-102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745" y="113030"/>
            <a:ext cx="6858000" cy="965200"/>
          </a:xfrm>
        </p:spPr>
        <p:txBody>
          <a:bodyPr anchor="ctr" anchorCtr="0">
            <a:normAutofit fontScale="90000"/>
          </a:bodyPr>
          <a:lstStyle/>
          <a:p>
            <a:r>
              <a:rPr lang="ru-RU" altLang="en-US" sz="6000" b="1">
                <a:solidFill>
                  <a:srgbClr val="FFC000"/>
                </a:solidFill>
                <a:latin typeface="+mn-lt"/>
                <a:cs typeface="+mn-lt"/>
              </a:rPr>
              <a:t>Серая Шейка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5700" y="1130935"/>
            <a:ext cx="4293235" cy="274447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8100" y="2759710"/>
            <a:ext cx="6858000" cy="2384425"/>
          </a:xfrm>
        </p:spPr>
        <p:txBody>
          <a:bodyPr anchor="b" anchorCtr="0">
            <a:normAutofit/>
          </a:bodyPr>
          <a:lstStyle/>
          <a:p>
            <a:pPr>
              <a:lnSpc>
                <a:spcPct val="50000"/>
              </a:lnSpc>
            </a:pPr>
            <a:endParaRPr lang="ru-RU" altLang="en-US" dirty="0">
              <a:solidFill>
                <a:schemeClr val="accent6">
                  <a:lumMod val="50000"/>
                </a:schemeClr>
              </a:solidFill>
              <a:latin typeface="+mn-lt"/>
              <a:cs typeface="+mn-lt"/>
            </a:endParaRPr>
          </a:p>
          <a:p>
            <a:pPr>
              <a:lnSpc>
                <a:spcPct val="50000"/>
              </a:lnSpc>
            </a:pPr>
            <a:endParaRPr lang="ru-RU" altLang="en-US" dirty="0">
              <a:solidFill>
                <a:schemeClr val="accent6">
                  <a:lumMod val="50000"/>
                </a:schemeClr>
              </a:solidFill>
              <a:latin typeface="+mn-lt"/>
              <a:cs typeface="+mn-lt"/>
            </a:endParaRPr>
          </a:p>
        </p:txBody>
      </p:sp>
      <p:pic>
        <p:nvPicPr>
          <p:cNvPr id="23" name="Изображение 22" descr="C:\Users\1hp\Downloads\document_save_as_icon_181100.pngdocument_save_as_icon_18110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97265" y="215265"/>
            <a:ext cx="311150" cy="259080"/>
          </a:xfrm>
          <a:prstGeom prst="rect">
            <a:avLst/>
          </a:prstGeom>
        </p:spPr>
      </p:pic>
      <p:pic>
        <p:nvPicPr>
          <p:cNvPr id="29" name="Замещающее содержимое 28" descr="C:\Users\1hp\Downloads\contact_new_icon_181092.pngcontact_new_icon_181092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8075295" y="214630"/>
            <a:ext cx="207010" cy="257810"/>
          </a:xfrm>
          <a:prstGeom prst="rect">
            <a:avLst/>
          </a:prstGeom>
        </p:spPr>
      </p:pic>
      <p:pic>
        <p:nvPicPr>
          <p:cNvPr id="38" name="Изображение 37" descr="C:\Users\1hp\Downloads\edit_copy_icon_181106.pngedit_copy_icon_18110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20405" y="201295"/>
            <a:ext cx="284480" cy="28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</a:rPr>
              <a:t>Использованные источники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485775" y="1369695"/>
            <a:ext cx="3886200" cy="340296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3"/>
              </a:rPr>
              <a:t>Мастер- класс </a:t>
            </a:r>
            <a:endParaRPr lang="ru-RU" altLang="en-US" sz="2000">
              <a:solidFill>
                <a:srgbClr val="2E471C"/>
              </a:solidFill>
              <a:latin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4" action="ppaction://hlinkfile"/>
              </a:rPr>
              <a:t>Д.Н.Мамин- Сибиряк </a:t>
            </a:r>
            <a:endParaRPr lang="ru-RU" altLang="en-US" sz="2000">
              <a:solidFill>
                <a:srgbClr val="2E471C"/>
              </a:solidFill>
              <a:latin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5" action="ppaction://hlinkfile"/>
              </a:rPr>
              <a:t>Серая Шейка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6" action="ppaction://hlinkfile"/>
              </a:rPr>
              <a:t>Блокнот с ручкой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</a:rPr>
              <a:t> </a:t>
            </a:r>
            <a:endParaRPr lang="ru-RU" altLang="en-US" sz="2000">
              <a:solidFill>
                <a:srgbClr val="2E471C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7" action="ppaction://hlinkfile"/>
              </a:rPr>
              <a:t>Утка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8" action="ppaction://hlinkfile"/>
              </a:rPr>
              <a:t>Селезень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sym typeface="+mn-ea"/>
                <a:hlinkClick r:id="rId9" action="ppaction://hlinkfile"/>
              </a:rPr>
              <a:t>Осень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sym typeface="+mn-ea"/>
                <a:hlinkClick r:id="rId10" action="ppaction://hlinkfile"/>
              </a:rPr>
              <a:t>Горькая разлука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 </a:t>
            </a:r>
            <a:endParaRPr lang="ru-RU" altLang="en-US" sz="2000">
              <a:solidFill>
                <a:srgbClr val="2E471C"/>
              </a:solidFill>
              <a:latin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altLang="en-US" sz="2400">
              <a:latin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11" action="ppaction://hlinkfile"/>
              </a:rPr>
              <a:t>Встреча с Зайцем </a:t>
            </a:r>
            <a:endParaRPr lang="ru-RU" altLang="en-US" sz="2000">
              <a:solidFill>
                <a:srgbClr val="2E471C"/>
              </a:solidFill>
              <a:latin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12" action="ppaction://hlinkfile"/>
              </a:rPr>
              <a:t>Встреча с Лисой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13" action="ppaction://hlinkfile"/>
              </a:rPr>
              <a:t>Встреча со старичком</a:t>
            </a: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14" action="ppaction://hlinkfile"/>
              </a:rPr>
              <a:t>Лиса и утка</a:t>
            </a:r>
            <a:endParaRPr lang="ru-RU" altLang="en-US" sz="2000">
              <a:solidFill>
                <a:srgbClr val="2E471C"/>
              </a:solidFill>
              <a:latin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rgbClr val="2E471C"/>
                </a:solidFill>
                <a:latin typeface="+mn-lt"/>
                <a:cs typeface="+mn-lt"/>
                <a:hlinkClick r:id="rId15" action="ppaction://hlinkfile"/>
              </a:rPr>
              <a:t>Иконки</a:t>
            </a:r>
          </a:p>
        </p:txBody>
      </p:sp>
      <p:pic>
        <p:nvPicPr>
          <p:cNvPr id="2" name="Изображение 1" descr="go_home_icon_18114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9965" y="198120"/>
            <a:ext cx="297815" cy="29781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мещающее содержимое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195" y="450215"/>
            <a:ext cx="2814320" cy="42437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12" name="Замещающее содержимое 11"/>
          <p:cNvSpPr>
            <a:spLocks noGrp="1"/>
          </p:cNvSpPr>
          <p:nvPr>
            <p:ph sz="half" idx="1"/>
          </p:nvPr>
        </p:nvSpPr>
        <p:spPr>
          <a:xfrm>
            <a:off x="3587115" y="1229360"/>
            <a:ext cx="5887720" cy="3263900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60000"/>
              </a:lnSpc>
            </a:pP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Со сказкой всегда интересно,</a:t>
            </a:r>
            <a:b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/>
            </a:r>
            <a:b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Сказку все любят читать.</a:t>
            </a:r>
            <a:b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/>
            </a:r>
            <a:b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Сегодня попробуем вместе</a:t>
            </a:r>
            <a:b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/>
            </a:r>
            <a:b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32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Её по плану пересказать.</a:t>
            </a:r>
            <a:endParaRPr lang="ru-RU" altLang="en-US" sz="3200">
              <a:solidFill>
                <a:srgbClr val="2E471C"/>
              </a:solidFill>
              <a:latin typeface="+mn-lt"/>
              <a:cs typeface="+mn-lt"/>
            </a:endParaRPr>
          </a:p>
          <a:p>
            <a:pPr algn="ctr">
              <a:lnSpc>
                <a:spcPct val="60000"/>
              </a:lnSpc>
            </a:pPr>
            <a:endParaRPr lang="ru-RU" altLang="en-US" sz="3200">
              <a:solidFill>
                <a:srgbClr val="2E471C"/>
              </a:solidFill>
              <a:latin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80" y="1320165"/>
            <a:ext cx="4745990" cy="2503170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altLang="en-US" sz="2800">
                <a:solidFill>
                  <a:srgbClr val="2E471C"/>
                </a:solidFill>
                <a:latin typeface="+mn-lt"/>
                <a:cs typeface="+mn-lt"/>
              </a:rPr>
              <a:t>Дмитрий Наркисович </a:t>
            </a:r>
            <a:br>
              <a:rPr lang="ru-RU" altLang="en-US" sz="2800">
                <a:solidFill>
                  <a:srgbClr val="2E471C"/>
                </a:solidFill>
                <a:latin typeface="+mn-lt"/>
                <a:cs typeface="+mn-lt"/>
              </a:rPr>
            </a:br>
            <a:r>
              <a:rPr lang="ru-RU" altLang="en-US" sz="2800">
                <a:solidFill>
                  <a:srgbClr val="2E471C"/>
                </a:solidFill>
                <a:latin typeface="+mn-lt"/>
                <a:cs typeface="+mn-lt"/>
              </a:rPr>
              <a:t>Мамин-Сибиряк</a:t>
            </a:r>
            <a:r>
              <a:rPr lang="ru-RU" altLang="en-US" sz="2800" b="0">
                <a:solidFill>
                  <a:srgbClr val="2E471C"/>
                </a:solidFill>
                <a:latin typeface="+mn-lt"/>
                <a:cs typeface="+mn-lt"/>
              </a:rPr>
              <a:t> </a:t>
            </a:r>
            <a:br>
              <a:rPr lang="ru-RU" altLang="en-US" sz="2800" b="0">
                <a:solidFill>
                  <a:srgbClr val="2E471C"/>
                </a:solidFill>
                <a:latin typeface="+mn-lt"/>
                <a:cs typeface="+mn-lt"/>
              </a:rPr>
            </a:br>
            <a:r>
              <a:rPr lang="ru-RU" altLang="en-US" sz="2800" b="0">
                <a:solidFill>
                  <a:srgbClr val="2E471C"/>
                </a:solidFill>
                <a:latin typeface="+mn-lt"/>
                <a:cs typeface="+mn-lt"/>
              </a:rPr>
              <a:t>(1852-1912гг.) -  </a:t>
            </a:r>
            <a:br>
              <a:rPr lang="ru-RU" altLang="en-US" sz="2800" b="0">
                <a:solidFill>
                  <a:srgbClr val="2E471C"/>
                </a:solidFill>
                <a:latin typeface="+mn-lt"/>
                <a:cs typeface="+mn-lt"/>
              </a:rPr>
            </a:br>
            <a:r>
              <a:rPr lang="ru-RU" altLang="en-US" sz="2800" b="0">
                <a:solidFill>
                  <a:srgbClr val="2E471C"/>
                </a:solidFill>
                <a:latin typeface="+mn-lt"/>
                <a:cs typeface="+mn-lt"/>
              </a:rPr>
              <a:t>автор сказки «Серая Шейка»</a:t>
            </a: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idx="1"/>
          </p:nvPr>
        </p:nvPicPr>
        <p:blipFill>
          <a:blip r:embed="rId2"/>
          <a:srcRect t="10487"/>
          <a:stretch>
            <a:fillRect/>
          </a:stretch>
        </p:blipFill>
        <p:spPr>
          <a:xfrm>
            <a:off x="618490" y="336550"/>
            <a:ext cx="3746500" cy="4471670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755" y="233873"/>
            <a:ext cx="7886700" cy="994346"/>
          </a:xfrm>
        </p:spPr>
        <p:txBody>
          <a:bodyPr anchor="ctr" anchorCtr="0"/>
          <a:lstStyle/>
          <a:p>
            <a:pPr algn="ctr"/>
            <a:r>
              <a:rPr lang="ru-RU" altLang="en-US" sz="2800" b="1">
                <a:solidFill>
                  <a:srgbClr val="2E471C"/>
                </a:solidFill>
                <a:latin typeface="+mn-lt"/>
                <a:cs typeface="+mn-lt"/>
              </a:rPr>
              <a:t>Дайте характеристику этим героям   </a:t>
            </a:r>
            <a:r>
              <a:rPr lang="ru-RU" altLang="en-US" sz="2800">
                <a:latin typeface="+mn-lt"/>
                <a:cs typeface="+mn-lt"/>
              </a:rPr>
              <a:t>  </a:t>
            </a:r>
            <a:r>
              <a:rPr lang="ru-RU" altLang="en-US" sz="2800"/>
              <a:t>     </a:t>
            </a:r>
            <a:r>
              <a:rPr lang="ru-RU" altLang="en-US"/>
              <a:t>                                </a:t>
            </a: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92980" y="1186815"/>
            <a:ext cx="3916045" cy="2451735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5460" y="1186815"/>
            <a:ext cx="3886200" cy="2452370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9" name="Текстовое поле 8"/>
          <p:cNvSpPr txBox="1"/>
          <p:nvPr/>
        </p:nvSpPr>
        <p:spPr>
          <a:xfrm>
            <a:off x="1019175" y="3844925"/>
            <a:ext cx="224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>
                <a:solidFill>
                  <a:srgbClr val="2E471C"/>
                </a:solidFill>
                <a:cs typeface="+mn-lt"/>
              </a:rPr>
              <a:t>Утка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680075" y="3844925"/>
            <a:ext cx="224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>
                <a:solidFill>
                  <a:srgbClr val="2E471C"/>
                </a:solidFill>
                <a:cs typeface="+mn-lt"/>
              </a:rPr>
              <a:t>Селезень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830" y="552450"/>
            <a:ext cx="3989070" cy="3303270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altLang="en-US" sz="28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Составьте план, подбирая подходящие </a:t>
            </a:r>
            <a:br>
              <a:rPr lang="ru-RU" altLang="en-US" sz="2800">
                <a:solidFill>
                  <a:srgbClr val="2E471C"/>
                </a:solidFill>
                <a:latin typeface="+mn-lt"/>
                <a:cs typeface="+mn-lt"/>
                <a:sym typeface="+mn-ea"/>
              </a:rPr>
            </a:br>
            <a:r>
              <a:rPr lang="ru-RU" altLang="en-US" sz="2800">
                <a:solidFill>
                  <a:srgbClr val="2E471C"/>
                </a:solidFill>
                <a:latin typeface="+mn-lt"/>
                <a:cs typeface="+mn-lt"/>
                <a:sym typeface="+mn-ea"/>
              </a:rPr>
              <a:t>по смыслу слова</a:t>
            </a:r>
          </a:p>
        </p:txBody>
      </p:sp>
      <p:pic>
        <p:nvPicPr>
          <p:cNvPr id="10" name="Замещающее содержимое 9"/>
          <p:cNvPicPr>
            <a:picLocks noGrp="1" noChangeAspect="1"/>
          </p:cNvPicPr>
          <p:nvPr>
            <p:ph idx="1"/>
          </p:nvPr>
        </p:nvPicPr>
        <p:blipFill>
          <a:blip r:embed="rId3"/>
          <a:srcRect l="7237" r="3060"/>
          <a:stretch>
            <a:fillRect/>
          </a:stretch>
        </p:blipFill>
        <p:spPr>
          <a:xfrm flipH="1">
            <a:off x="4512310" y="268605"/>
            <a:ext cx="4131945" cy="460629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Замещающее содержимое 2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7330" b="5718"/>
          <a:stretch>
            <a:fillRect/>
          </a:stretch>
        </p:blipFill>
        <p:spPr>
          <a:xfrm>
            <a:off x="521335" y="912495"/>
            <a:ext cx="3886200" cy="2809875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22" name="Текстовое поле 21"/>
          <p:cNvSpPr txBox="1"/>
          <p:nvPr/>
        </p:nvSpPr>
        <p:spPr>
          <a:xfrm>
            <a:off x="415925" y="3938270"/>
            <a:ext cx="388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>
                <a:solidFill>
                  <a:srgbClr val="2E471C"/>
                </a:solidFill>
                <a:cs typeface="+mn-lt"/>
              </a:rPr>
              <a:t>1. (Осенние, Весенние, Зимние) дни.</a:t>
            </a: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5772" r="626"/>
          <a:stretch>
            <a:fillRect/>
          </a:stretch>
        </p:blipFill>
        <p:spPr>
          <a:xfrm>
            <a:off x="4758690" y="912495"/>
            <a:ext cx="3890645" cy="2809875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10" name="Текстовое поле 9"/>
          <p:cNvSpPr txBox="1"/>
          <p:nvPr/>
        </p:nvSpPr>
        <p:spPr>
          <a:xfrm>
            <a:off x="4758690" y="3894455"/>
            <a:ext cx="389064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altLang="en-US" sz="2400">
                <a:solidFill>
                  <a:srgbClr val="2E471C"/>
                </a:solidFill>
                <a:cs typeface="+mn-lt"/>
                <a:sym typeface="+mn-ea"/>
              </a:rPr>
              <a:t>2. (Тяжёлая, Неприятная, Горькая) разлука.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1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7555" y="443230"/>
            <a:ext cx="3611880" cy="2993390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10" name="Текстовое поле 9"/>
          <p:cNvSpPr txBox="1"/>
          <p:nvPr/>
        </p:nvSpPr>
        <p:spPr>
          <a:xfrm>
            <a:off x="297815" y="3667760"/>
            <a:ext cx="4160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>
                <a:solidFill>
                  <a:schemeClr val="accent6">
                    <a:lumMod val="50000"/>
                  </a:schemeClr>
                </a:solidFill>
                <a:cs typeface="+mn-lt"/>
              </a:rPr>
              <a:t>3. Неожиданное знакомство с (трусливым, робким, беззащитным) Зайцем.</a:t>
            </a: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7239"/>
          <a:stretch>
            <a:fillRect/>
          </a:stretch>
        </p:blipFill>
        <p:spPr>
          <a:xfrm>
            <a:off x="4864735" y="442595"/>
            <a:ext cx="3604895" cy="2994025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4" name="Текстовое поле 3"/>
          <p:cNvSpPr txBox="1"/>
          <p:nvPr/>
        </p:nvSpPr>
        <p:spPr>
          <a:xfrm>
            <a:off x="4696460" y="3667760"/>
            <a:ext cx="3941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>
                <a:solidFill>
                  <a:srgbClr val="2E471C"/>
                </a:solidFill>
                <a:cs typeface="+mn-lt"/>
              </a:rPr>
              <a:t>4. (Страшная, Ужасная) опасность всё ближе.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1982470" y="353695"/>
            <a:ext cx="5179060" cy="3337560"/>
          </a:xfrm>
          <a:prstGeom prst="rect">
            <a:avLst/>
          </a:prstGeom>
          <a:effectLst>
            <a:outerShdw blurRad="63500" sx="102000" sy="102000" algn="ctr" rotWithShape="0">
              <a:srgbClr val="4D7630">
                <a:alpha val="40000"/>
              </a:srgbClr>
            </a:outerShdw>
          </a:effectLst>
        </p:spPr>
      </p:pic>
      <p:sp>
        <p:nvSpPr>
          <p:cNvPr id="10" name="Текстовое поле 9"/>
          <p:cNvSpPr txBox="1"/>
          <p:nvPr/>
        </p:nvSpPr>
        <p:spPr>
          <a:xfrm>
            <a:off x="2346325" y="3761105"/>
            <a:ext cx="4450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>
                <a:solidFill>
                  <a:srgbClr val="2E471C"/>
                </a:solidFill>
                <a:cs typeface="+mn-lt"/>
              </a:rPr>
              <a:t>5. Лиса убежала, а Серую Шейку (старик, старичок, дедушка) взял домой.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е поле 9"/>
          <p:cNvSpPr txBox="1"/>
          <p:nvPr/>
        </p:nvSpPr>
        <p:spPr>
          <a:xfrm>
            <a:off x="4645025" y="597535"/>
            <a:ext cx="4091940" cy="435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en-US" sz="2400" b="1">
                <a:solidFill>
                  <a:srgbClr val="2E471C"/>
                </a:solidFill>
              </a:rPr>
              <a:t>План: </a:t>
            </a:r>
          </a:p>
          <a:p>
            <a:pPr algn="l">
              <a:lnSpc>
                <a:spcPct val="110000"/>
              </a:lnSpc>
            </a:pPr>
            <a:r>
              <a:rPr lang="ru-RU" altLang="en-US" sz="2400">
                <a:solidFill>
                  <a:srgbClr val="2E471C"/>
                </a:solidFill>
              </a:rPr>
              <a:t>1. Осенние дни. </a:t>
            </a:r>
          </a:p>
          <a:p>
            <a:pPr algn="l">
              <a:lnSpc>
                <a:spcPct val="110000"/>
              </a:lnSpc>
            </a:pPr>
            <a:r>
              <a:rPr lang="ru-RU" altLang="en-US" sz="2400">
                <a:solidFill>
                  <a:srgbClr val="2E471C"/>
                </a:solidFill>
              </a:rPr>
              <a:t>2. Горькая разлука.</a:t>
            </a:r>
          </a:p>
          <a:p>
            <a:pPr algn="l">
              <a:lnSpc>
                <a:spcPct val="110000"/>
              </a:lnSpc>
            </a:pPr>
            <a:r>
              <a:rPr lang="ru-RU" altLang="en-US" sz="2400">
                <a:solidFill>
                  <a:srgbClr val="2E471C"/>
                </a:solidFill>
              </a:rPr>
              <a:t>3. Неожиданное знакомство с беззащитным Зайцем.</a:t>
            </a:r>
          </a:p>
          <a:p>
            <a:pPr algn="l">
              <a:lnSpc>
                <a:spcPct val="110000"/>
              </a:lnSpc>
            </a:pPr>
            <a:r>
              <a:rPr lang="ru-RU" altLang="en-US" sz="2400">
                <a:solidFill>
                  <a:srgbClr val="2E471C"/>
                </a:solidFill>
              </a:rPr>
              <a:t>4. Страшная опасность всё ближе.</a:t>
            </a:r>
          </a:p>
          <a:p>
            <a:pPr algn="l">
              <a:lnSpc>
                <a:spcPct val="110000"/>
              </a:lnSpc>
            </a:pPr>
            <a:r>
              <a:rPr lang="ru-RU" altLang="en-US" sz="2400">
                <a:solidFill>
                  <a:srgbClr val="2E471C"/>
                </a:solidFill>
              </a:rPr>
              <a:t>5. Лиса убежала, а Серую Шейку старичок взял домой.</a:t>
            </a:r>
          </a:p>
          <a:p>
            <a:pPr algn="l">
              <a:lnSpc>
                <a:spcPct val="100000"/>
              </a:lnSpc>
            </a:pPr>
            <a:endParaRPr lang="ru-RU" altLang="en-US" sz="2000">
              <a:solidFill>
                <a:srgbClr val="2E471C"/>
              </a:solidFill>
            </a:endParaRPr>
          </a:p>
          <a:p>
            <a:pPr algn="l"/>
            <a:endParaRPr lang="ru-RU" altLang="en-US" sz="2000">
              <a:solidFill>
                <a:srgbClr val="2E471C"/>
              </a:solidFill>
            </a:endParaRP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075" y="685800"/>
            <a:ext cx="3571240" cy="3571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Экран (16:9)</PresentationFormat>
  <Paragraphs>37</Paragraphs>
  <Slides>10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Office Theme</vt:lpstr>
      <vt:lpstr>Серая Шейка</vt:lpstr>
      <vt:lpstr>Презентация PowerPoint</vt:lpstr>
      <vt:lpstr>Дмитрий Наркисович  Мамин-Сибиряк  (1852-1912гг.) -   автор сказки «Серая Шейка»</vt:lpstr>
      <vt:lpstr>Дайте характеристику этим героям                                          </vt:lpstr>
      <vt:lpstr>Составьте план, подбирая подходящие  по смыслу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Оляга</dc:creator>
  <cp:lastModifiedBy>Ирина Александровна Попкова</cp:lastModifiedBy>
  <cp:revision>46</cp:revision>
  <dcterms:created xsi:type="dcterms:W3CDTF">2021-04-01T16:01:00Z</dcterms:created>
  <dcterms:modified xsi:type="dcterms:W3CDTF">2024-05-19T21:43:47Z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1049-11.2.0.10078</vt:lpwstr>
  </property>
</Properties>
</file>