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56" r:id="rId4"/>
    <p:sldId id="306" r:id="rId5"/>
    <p:sldId id="307" r:id="rId6"/>
    <p:sldId id="266" r:id="rId7"/>
    <p:sldId id="297" r:id="rId8"/>
    <p:sldId id="268" r:id="rId9"/>
    <p:sldId id="301" r:id="rId10"/>
    <p:sldId id="298" r:id="rId11"/>
    <p:sldId id="271" r:id="rId12"/>
    <p:sldId id="273" r:id="rId13"/>
    <p:sldId id="276" r:id="rId14"/>
    <p:sldId id="303" r:id="rId15"/>
    <p:sldId id="304" r:id="rId16"/>
    <p:sldId id="302" r:id="rId17"/>
    <p:sldId id="274" r:id="rId18"/>
    <p:sldId id="291" r:id="rId19"/>
    <p:sldId id="300" r:id="rId20"/>
    <p:sldId id="284" r:id="rId21"/>
    <p:sldId id="299" r:id="rId22"/>
    <p:sldId id="296" r:id="rId23"/>
    <p:sldId id="282" r:id="rId24"/>
    <p:sldId id="295" r:id="rId25"/>
    <p:sldId id="293" r:id="rId26"/>
    <p:sldId id="267" r:id="rId27"/>
    <p:sldId id="294" r:id="rId28"/>
    <p:sldId id="279" r:id="rId29"/>
    <p:sldId id="257" r:id="rId30"/>
    <p:sldId id="288" r:id="rId31"/>
    <p:sldId id="290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64;&#1080;&#1083;&#1082;&#1080;&#1085;\Desktop\9.03\&#1095;&#1090;&#1077;&#1085;&#1080;&#1077;\Ani_Lorak-Lebedinaya_vernost.mp3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articles/310876/" TargetMode="External"/><Relationship Id="rId3" Type="http://schemas.openxmlformats.org/officeDocument/2006/relationships/hyperlink" Target="http://www.zoopicture.ru/samye-vysoko-letayushhie/" TargetMode="External"/><Relationship Id="rId7" Type="http://schemas.openxmlformats.org/officeDocument/2006/relationships/hyperlink" Target="http://infourok.ru/d.n._mamin_-_sibiryak_priemysh-458791.htm" TargetMode="External"/><Relationship Id="rId2" Type="http://schemas.openxmlformats.org/officeDocument/2006/relationships/hyperlink" Target="https://www.drive2.ru/b/406224686388820835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0018.esil.akmoedu.kz/documents/view/84D52B238D927CAF.html" TargetMode="External"/><Relationship Id="rId11" Type="http://schemas.openxmlformats.org/officeDocument/2006/relationships/hyperlink" Target="http://www.al24.ru/pdf_kniga_4960.html" TargetMode="External"/><Relationship Id="rId5" Type="http://schemas.openxmlformats.org/officeDocument/2006/relationships/hyperlink" Target="http://www.realbrest.by/novosti/brest-i-region/lebedinaja-naberezhnaja.html" TargetMode="External"/><Relationship Id="rId10" Type="http://schemas.openxmlformats.org/officeDocument/2006/relationships/hyperlink" Target="http://www.liveinternet.ru/users/5158761/rubric/4105020/page2.html" TargetMode="External"/><Relationship Id="rId4" Type="http://schemas.openxmlformats.org/officeDocument/2006/relationships/hyperlink" Target="http://www.liveinternet.ru/users/tatmel/post140433111/" TargetMode="External"/><Relationship Id="rId9" Type="http://schemas.openxmlformats.org/officeDocument/2006/relationships/hyperlink" Target="http://svadbalist.ru/figurki-na-svadebnyj-tort-i-ih-znacheni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6799"/>
            <a:ext cx="9144000" cy="18722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«</a:t>
            </a:r>
            <a:r>
              <a:rPr lang="ru-RU" sz="3600" dirty="0" err="1" smtClean="0">
                <a:solidFill>
                  <a:srgbClr val="0070C0"/>
                </a:solidFill>
                <a:latin typeface="Arial Narrow" pitchFamily="34" charset="0"/>
              </a:rPr>
              <a:t>Д.Н.Мамин</a:t>
            </a: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-Сибиряк </a:t>
            </a:r>
            <a:r>
              <a:rPr lang="ru-RU" sz="3600" dirty="0" smtClean="0">
                <a:solidFill>
                  <a:srgbClr val="0070C0"/>
                </a:solidFill>
                <a:latin typeface="Arial Narrow" pitchFamily="34" charset="0"/>
              </a:rPr>
              <a:t>«Приёмыш». </a:t>
            </a:r>
            <a:endParaRPr lang="ru-RU" sz="3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8064896" cy="792088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744416" cy="44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Как вы думаете, о ком или о чём рассказ Д.Н. </a:t>
            </a:r>
            <a:r>
              <a:rPr lang="ru-RU" dirty="0" err="1" smtClean="0"/>
              <a:t>Мамина-Сибиряка</a:t>
            </a:r>
            <a:r>
              <a:rPr lang="ru-RU" dirty="0" smtClean="0"/>
              <a:t> «Приёмыш»?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- Что вы знаете об этих птицах?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  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ЛЕБЕДЬ-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«Божья птица» , </a:t>
            </a:r>
            <a:b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«божья тварь» (создана Богом).</a:t>
            </a:r>
            <a:b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xrest.ru/schemes/00/0f/2d/56/%D0%9B%D0%B5%D0%B1%D0%B5%D0%B4%D1%8C%20%D0%B8%20%D0%BB%D0%B5%D0%B1%D0%B5%D0%B4%D1%91%D0%BD%D0%BE%D0%B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41682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«Царская птица»</a:t>
            </a:r>
            <a:r>
              <a:rPr lang="ru-RU" i="1" dirty="0" smtClean="0">
                <a:latin typeface="Arial Narrow" pitchFamily="34" charset="0"/>
              </a:rPr>
              <a:t> </a:t>
            </a:r>
            <a:br>
              <a:rPr lang="ru-RU" i="1" dirty="0" smtClean="0">
                <a:latin typeface="Arial Narrow" pitchFamily="34" charset="0"/>
              </a:rPr>
            </a:br>
            <a:r>
              <a:rPr lang="ru-RU" i="1" dirty="0" smtClean="0">
                <a:latin typeface="Arial Narrow" pitchFamily="34" charset="0"/>
              </a:rPr>
              <a:t>Лебедь - царь птиц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i="1" dirty="0" smtClean="0">
                <a:latin typeface="Arial Narrow" pitchFamily="34" charset="0"/>
              </a:rPr>
              <a:t/>
            </a:r>
            <a:br>
              <a:rPr lang="ru-RU" i="1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7info.ru/userfiles/app_modules_news_models_news/leb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905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Лебедь - издавна на Руси считалась символом верности.</a:t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temakazan.ru/media/news/9820/09aa38dec1a1e41fad17a54f199bc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48672" cy="489654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Птицы узнают друг друга так же,  как и мы, люди, - «в лицо». </a:t>
            </a:r>
            <a:br>
              <a:rPr lang="ru-RU" sz="3200" dirty="0" smtClean="0"/>
            </a:br>
            <a:r>
              <a:rPr lang="ru-RU" sz="3200" dirty="0" smtClean="0"/>
              <a:t>Лебедь не спутает свою супругу с другой птицей! 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temakazan.ru/media/news/9820/09aa38dec1a1e41fad17a54f199bc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48672" cy="489654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>Лебединая семья никогда не разлучается:</a:t>
            </a:r>
            <a:br>
              <a:rPr lang="ru-RU" sz="3200" dirty="0" smtClean="0"/>
            </a:br>
            <a:r>
              <a:rPr lang="ru-RU" sz="3200" dirty="0" smtClean="0"/>
              <a:t> они вместе плавают, добывают пищу, </a:t>
            </a:r>
            <a:br>
              <a:rPr lang="ru-RU" sz="3200" dirty="0" smtClean="0"/>
            </a:br>
            <a:r>
              <a:rPr lang="ru-RU" sz="3200" dirty="0" smtClean="0"/>
              <a:t>строят гнездо, воспитывают детей, улетают в далекие теплые страны.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temakazan.ru/media/news/9820/09aa38dec1a1e41fad17a54f199bc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48672" cy="489654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Такая верность получила название ЛЕБЕДИНАЯ ВЕРНОСТЬ</a:t>
            </a:r>
            <a:r>
              <a:rPr lang="ru-RU" dirty="0" smtClean="0">
                <a:latin typeface="Arial Narrow" pitchFamily="34" charset="0"/>
              </a:rPr>
              <a:t>-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/>
              <a:t>«любить и беречь»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6" descr="лед (500x375, 36Kb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ЛЕБЕДИНАЯ ВЕРНОСТЬ</a:t>
            </a:r>
            <a:r>
              <a:rPr lang="ru-RU" dirty="0" smtClean="0">
                <a:latin typeface="Arial Narrow" pitchFamily="34" charset="0"/>
              </a:rPr>
              <a:t>-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ради своего любимого или любимой они жертвуют своей жизнью. </a:t>
            </a:r>
            <a:br>
              <a:rPr lang="ru-RU" dirty="0" smtClean="0"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Ani_Lorak-Lebedinaya_vernost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3709988"/>
            <a:ext cx="304800" cy="304800"/>
          </a:xfrm>
          <a:prstGeom prst="rect">
            <a:avLst/>
          </a:prstGeom>
        </p:spPr>
      </p:pic>
      <p:pic>
        <p:nvPicPr>
          <p:cNvPr id="10" name="Picture 2" descr="https://www.stihi.ru/pics/2010/10/06/3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105472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Arial Narrow" pitchFamily="34" charset="0"/>
              </a:rPr>
              <a:t>   Такой любви надо учиться у лебедей нам, людям. Создав семью, любить и беречь друг друга </a:t>
            </a:r>
            <a:endParaRPr lang="ru-RU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8916" name="Picture 4" descr="день2 (612x477, 10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6166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ПОСЛОВИЦЫ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4400" dirty="0" smtClean="0">
                <a:latin typeface="Arial Narrow" pitchFamily="34" charset="0"/>
              </a:rPr>
              <a:t>   Когда семья вместе, и сердце на месте.</a:t>
            </a:r>
          </a:p>
          <a:p>
            <a:pPr algn="just">
              <a:buNone/>
            </a:pPr>
            <a:r>
              <a:rPr lang="ru-RU" sz="4400" dirty="0" smtClean="0">
                <a:latin typeface="Arial Narrow" pitchFamily="34" charset="0"/>
              </a:rPr>
              <a:t/>
            </a:r>
            <a:br>
              <a:rPr lang="ru-RU" sz="4400" dirty="0" smtClean="0">
                <a:latin typeface="Arial Narrow" pitchFamily="34" charset="0"/>
              </a:rPr>
            </a:br>
            <a:r>
              <a:rPr lang="ru-RU" sz="4400" dirty="0" smtClean="0">
                <a:latin typeface="Arial Narrow" pitchFamily="34" charset="0"/>
              </a:rPr>
              <a:t>Хоть тесно, да лучше вместе. </a:t>
            </a:r>
          </a:p>
          <a:p>
            <a:pPr algn="just">
              <a:buNone/>
            </a:pPr>
            <a:r>
              <a:rPr lang="ru-RU" sz="4400" dirty="0" smtClean="0">
                <a:latin typeface="Arial Narrow" pitchFamily="34" charset="0"/>
              </a:rPr>
              <a:t/>
            </a:r>
            <a:br>
              <a:rPr lang="ru-RU" sz="4400" dirty="0" smtClean="0">
                <a:latin typeface="Arial Narrow" pitchFamily="34" charset="0"/>
              </a:rPr>
            </a:br>
            <a:r>
              <a:rPr lang="ru-RU" sz="4400" dirty="0" smtClean="0">
                <a:latin typeface="Arial Narrow" pitchFamily="34" charset="0"/>
              </a:rPr>
              <a:t>С милым рай и в шалаше.</a:t>
            </a:r>
          </a:p>
          <a:p>
            <a:pPr algn="just">
              <a:buNone/>
            </a:pPr>
            <a:r>
              <a:rPr lang="ru-RU" sz="4400" dirty="0" smtClean="0">
                <a:latin typeface="Arial Narrow" pitchFamily="34" charset="0"/>
              </a:rPr>
              <a:t> </a:t>
            </a:r>
            <a:br>
              <a:rPr lang="ru-RU" sz="4400" dirty="0" smtClean="0">
                <a:latin typeface="Arial Narrow" pitchFamily="34" charset="0"/>
              </a:rPr>
            </a:br>
            <a:r>
              <a:rPr lang="ru-RU" sz="4400" dirty="0" smtClean="0">
                <a:latin typeface="Arial Narrow" pitchFamily="34" charset="0"/>
              </a:rPr>
              <a:t>Живут душа в душу.</a:t>
            </a: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 Narrow" pitchFamily="34" charset="0"/>
                <a:cs typeface="Times New Roman" pitchFamily="18" charset="0"/>
              </a:rPr>
              <a:t>Дмитрий </a:t>
            </a:r>
            <a:r>
              <a:rPr lang="ru-RU" sz="4000" b="1" dirty="0" err="1" smtClean="0">
                <a:latin typeface="Arial Narrow" pitchFamily="34" charset="0"/>
                <a:cs typeface="Times New Roman" pitchFamily="18" charset="0"/>
              </a:rPr>
              <a:t>Наркисович</a:t>
            </a:r>
            <a:r>
              <a:rPr lang="ru-RU" sz="4000" b="1" dirty="0" smtClean="0">
                <a:latin typeface="Arial Narrow" pitchFamily="34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4000" b="1" dirty="0" smtClean="0">
                <a:latin typeface="Arial Narrow" pitchFamily="34" charset="0"/>
                <a:cs typeface="Times New Roman" pitchFamily="18" charset="0"/>
              </a:rPr>
              <a:t>Мамин  - Сибиряк</a:t>
            </a:r>
            <a:br>
              <a:rPr lang="ru-RU" sz="4000" b="1" dirty="0" smtClean="0">
                <a:latin typeface="Arial Narrow" pitchFamily="34" charset="0"/>
                <a:cs typeface="Times New Roman" pitchFamily="18" charset="0"/>
              </a:rPr>
            </a:br>
            <a:endParaRPr lang="ru-RU" sz="4000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392488" cy="475252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6309321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Arial Narrow" pitchFamily="34" charset="0"/>
                <a:cs typeface="Times New Roman" pitchFamily="18" charset="0"/>
              </a:rPr>
              <a:t>1852-1912)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rgbClr val="002060"/>
                </a:solidFill>
                <a:latin typeface="Arial Narrow" pitchFamily="34" charset="0"/>
              </a:rPr>
              <a:t>Чтение произведения.</a:t>
            </a:r>
            <a:r>
              <a:rPr lang="ru-RU" sz="670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670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6700" smtClean="0">
                <a:solidFill>
                  <a:srgbClr val="FF0000"/>
                </a:solidFill>
                <a:latin typeface="Arial Narrow" pitchFamily="34" charset="0"/>
              </a:rPr>
              <a:t>Дмитрий Наркисович Мамин-Сибиряк </a:t>
            </a:r>
            <a:r>
              <a:rPr lang="ru-RU" sz="6700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67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Arial Narrow" pitchFamily="34" charset="0"/>
              </a:rPr>
              <a:t>«Приёмыш»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841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Arial Narrow" pitchFamily="34" charset="0"/>
              </a:rPr>
              <a:t>Словарная работа.</a:t>
            </a:r>
            <a:endParaRPr lang="ru-RU" sz="8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66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6600" dirty="0" smtClean="0">
                <a:solidFill>
                  <a:srgbClr val="0070C0"/>
                </a:solidFill>
                <a:latin typeface="Arial Narrow" pitchFamily="34" charset="0"/>
              </a:rPr>
              <a:t>Приёмыш</a:t>
            </a:r>
            <a:br>
              <a:rPr lang="ru-RU" sz="66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Arial Narrow" pitchFamily="34" charset="0"/>
              </a:rPr>
              <a:t>- не родной</a:t>
            </a:r>
            <a:r>
              <a:rPr lang="ru-RU" sz="6600" dirty="0" smtClean="0">
                <a:solidFill>
                  <a:srgbClr val="FF0000"/>
                </a:solidFill>
              </a:rPr>
              <a:t>, 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66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0070C0"/>
                </a:solidFill>
                <a:latin typeface="Arial Narrow" pitchFamily="34" charset="0"/>
              </a:rPr>
              <a:t>приёмный.</a:t>
            </a:r>
            <a:r>
              <a:rPr lang="ru-RU" sz="6600" dirty="0" smtClean="0">
                <a:latin typeface="Arial Narrow" pitchFamily="34" charset="0"/>
              </a:rPr>
              <a:t> </a:t>
            </a:r>
          </a:p>
          <a:p>
            <a:pPr algn="ctr">
              <a:buNone/>
            </a:pPr>
            <a:r>
              <a:rPr lang="ru-RU" sz="6600" dirty="0" smtClean="0">
                <a:latin typeface="Arial Narrow" pitchFamily="34" charset="0"/>
              </a:rPr>
              <a:t>  Говорят: </a:t>
            </a:r>
          </a:p>
          <a:p>
            <a:pPr algn="ctr">
              <a:buNone/>
            </a:pPr>
            <a:r>
              <a:rPr lang="ru-RU" sz="6600" dirty="0" smtClean="0">
                <a:latin typeface="Arial Narrow" pitchFamily="34" charset="0"/>
              </a:rPr>
              <a:t>«Воспитать </a:t>
            </a:r>
            <a:r>
              <a:rPr lang="ru-RU" sz="6600" dirty="0" smtClean="0">
                <a:solidFill>
                  <a:srgbClr val="0070C0"/>
                </a:solidFill>
                <a:latin typeface="Arial Narrow" pitchFamily="34" charset="0"/>
              </a:rPr>
              <a:t>приёмыша».</a:t>
            </a:r>
            <a:r>
              <a:rPr lang="ru-RU" sz="6600" dirty="0" smtClean="0">
                <a:latin typeface="Arial Narrow" pitchFamily="34" charset="0"/>
              </a:rPr>
              <a:t> </a:t>
            </a:r>
            <a:endParaRPr lang="ru-RU" sz="6600" dirty="0"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589240"/>
            <a:ext cx="4038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Narrow" pitchFamily="34" charset="0"/>
              </a:rPr>
              <a:t>Сайма – </a:t>
            </a:r>
            <a:r>
              <a:rPr lang="ru-RU" sz="5400" dirty="0" smtClean="0"/>
              <a:t>рыбацкая стоянка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188640" y="2132856"/>
            <a:ext cx="310668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404664"/>
            <a:ext cx="3707904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7172" name="Picture 4" descr="Рыбацкий дом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2473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8064" y="332656"/>
            <a:ext cx="424847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   </a:t>
            </a:r>
          </a:p>
          <a:p>
            <a:pPr>
              <a:buNone/>
            </a:pPr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   Бобыль-</a:t>
            </a:r>
            <a:r>
              <a:rPr lang="ru-RU" sz="5400" i="1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ru-RU" sz="5400" i="1" dirty="0" smtClean="0">
                <a:latin typeface="Arial Narrow" pitchFamily="34" charset="0"/>
              </a:rPr>
              <a:t>  одинокий мужчина.</a:t>
            </a:r>
            <a:endParaRPr lang="ru-RU" sz="5400" dirty="0" smtClean="0">
              <a:latin typeface="Arial Narrow" pitchFamily="34" charset="0"/>
            </a:endParaRPr>
          </a:p>
          <a:p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28384" y="1628800"/>
            <a:ext cx="14505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значение слова бобы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640213" cy="561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Заводь</a:t>
            </a:r>
            <a:r>
              <a:rPr lang="ru-RU" dirty="0" smtClean="0"/>
              <a:t> </a:t>
            </a:r>
            <a:r>
              <a:rPr lang="ru-RU" b="1" dirty="0" smtClean="0"/>
              <a:t>-</a:t>
            </a:r>
            <a:r>
              <a:rPr lang="ru-RU" dirty="0" smtClean="0"/>
              <a:t> небольшой залив в реке или озере с замедленным течением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188640" y="2132856"/>
            <a:ext cx="310668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404664"/>
            <a:ext cx="3707904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https://b-a.d-cd.net/3f8111u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008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931224" cy="12241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Arial Narrow" pitchFamily="34" charset="0"/>
              </a:rPr>
              <a:t>Протока</a:t>
            </a:r>
            <a:r>
              <a:rPr lang="ru-RU" sz="3200" i="1" dirty="0" smtClean="0">
                <a:latin typeface="Arial Narrow" pitchFamily="34" charset="0"/>
              </a:rPr>
              <a:t> - </a:t>
            </a:r>
            <a:r>
              <a:rPr lang="ru-RU" sz="3200" dirty="0" smtClean="0"/>
              <a:t>боковой рукав реки или речка, соединяющая  два водоёма</a:t>
            </a:r>
            <a:endParaRPr lang="ru-RU" sz="3200" dirty="0" smtClean="0">
              <a:latin typeface="Arial Narrow" pitchFamily="34" charset="0"/>
            </a:endParaRPr>
          </a:p>
          <a:p>
            <a:endParaRPr lang="ru-RU" sz="3200" dirty="0"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6" descr="Копия фто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08920"/>
            <a:ext cx="4968552" cy="365834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19256" cy="5793507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Особняком </a:t>
            </a:r>
            <a:r>
              <a:rPr lang="ru-RU" sz="5400" i="1" dirty="0" smtClean="0">
                <a:latin typeface="Arial Narrow" pitchFamily="34" charset="0"/>
              </a:rPr>
              <a:t>- отдельно от других</a:t>
            </a:r>
          </a:p>
          <a:p>
            <a:pPr>
              <a:buNone/>
            </a:pPr>
            <a:endParaRPr lang="ru-RU" sz="5400" dirty="0" smtClean="0">
              <a:latin typeface="Arial Narrow" pitchFamily="34" charset="0"/>
            </a:endParaRPr>
          </a:p>
          <a:p>
            <a:r>
              <a:rPr lang="ru-RU" sz="5400" i="1" dirty="0" err="1" smtClean="0">
                <a:solidFill>
                  <a:srgbClr val="FF0000"/>
                </a:solidFill>
                <a:latin typeface="Arial Narrow" pitchFamily="34" charset="0"/>
              </a:rPr>
              <a:t>Грезилось</a:t>
            </a:r>
            <a:r>
              <a:rPr lang="ru-RU" sz="5400" i="1" dirty="0" err="1" smtClean="0">
                <a:latin typeface="Arial Narrow" pitchFamily="34" charset="0"/>
              </a:rPr>
              <a:t>-привиделось</a:t>
            </a:r>
            <a:r>
              <a:rPr lang="ru-RU" sz="5400" i="1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endParaRPr lang="ru-RU" sz="5400" i="1" dirty="0" smtClean="0">
              <a:latin typeface="Arial Narrow" pitchFamily="34" charset="0"/>
            </a:endParaRPr>
          </a:p>
          <a:p>
            <a:r>
              <a:rPr lang="ru-RU" sz="5400" i="1" dirty="0" err="1" smtClean="0">
                <a:solidFill>
                  <a:srgbClr val="FF0000"/>
                </a:solidFill>
                <a:latin typeface="Arial Narrow" pitchFamily="34" charset="0"/>
              </a:rPr>
              <a:t>Дескать</a:t>
            </a:r>
            <a:r>
              <a:rPr lang="ru-RU" sz="5400" i="1" dirty="0" err="1" smtClean="0">
                <a:latin typeface="Arial Narrow" pitchFamily="34" charset="0"/>
              </a:rPr>
              <a:t>-значит</a:t>
            </a:r>
            <a:endParaRPr lang="ru-RU" sz="5400" dirty="0" smtClean="0">
              <a:latin typeface="Arial Narrow" pitchFamily="34" charset="0"/>
            </a:endParaRPr>
          </a:p>
          <a:p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28384" y="1628800"/>
            <a:ext cx="14505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7931224" cy="5865515"/>
          </a:xfrm>
        </p:spPr>
        <p:txBody>
          <a:bodyPr>
            <a:normAutofit/>
          </a:bodyPr>
          <a:lstStyle/>
          <a:p>
            <a:endParaRPr lang="ru-RU" sz="4200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4200" i="1" dirty="0" err="1" smtClean="0">
                <a:solidFill>
                  <a:srgbClr val="FF0000"/>
                </a:solidFill>
                <a:latin typeface="Arial Narrow" pitchFamily="34" charset="0"/>
              </a:rPr>
              <a:t>Схиреет</a:t>
            </a:r>
            <a:r>
              <a:rPr lang="ru-RU" sz="4200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200" i="1" dirty="0" smtClean="0">
                <a:latin typeface="Arial Narrow" pitchFamily="34" charset="0"/>
              </a:rPr>
              <a:t>– заболеет</a:t>
            </a:r>
          </a:p>
          <a:p>
            <a:endParaRPr lang="ru-RU" sz="4200" dirty="0" smtClean="0">
              <a:latin typeface="Arial Narrow" pitchFamily="34" charset="0"/>
            </a:endParaRPr>
          </a:p>
          <a:p>
            <a:r>
              <a:rPr lang="ru-RU" sz="4200" i="1" dirty="0" smtClean="0">
                <a:solidFill>
                  <a:srgbClr val="FF0000"/>
                </a:solidFill>
                <a:latin typeface="Arial Narrow" pitchFamily="34" charset="0"/>
              </a:rPr>
              <a:t>Сгрудятся </a:t>
            </a:r>
            <a:r>
              <a:rPr lang="ru-RU" sz="4200" i="1" dirty="0" smtClean="0">
                <a:latin typeface="Arial Narrow" pitchFamily="34" charset="0"/>
              </a:rPr>
              <a:t>- столпятся</a:t>
            </a:r>
            <a:endParaRPr lang="ru-RU" sz="4200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Главная мысль произведения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Narrow" pitchFamily="34" charset="0"/>
              </a:rPr>
              <a:t>Дмитрий </a:t>
            </a:r>
            <a:r>
              <a:rPr lang="ru-RU" dirty="0" err="1" smtClean="0">
                <a:solidFill>
                  <a:srgbClr val="00B050"/>
                </a:solidFill>
                <a:latin typeface="Arial Narrow" pitchFamily="34" charset="0"/>
              </a:rPr>
              <a:t>Наркисович</a:t>
            </a:r>
            <a:r>
              <a:rPr lang="ru-RU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br>
              <a:rPr lang="ru-RU" dirty="0" smtClean="0">
                <a:solidFill>
                  <a:srgbClr val="00B050"/>
                </a:solidFill>
                <a:latin typeface="Arial Narrow" pitchFamily="34" charset="0"/>
              </a:rPr>
            </a:br>
            <a:r>
              <a:rPr lang="ru-RU" dirty="0" err="1" smtClean="0">
                <a:solidFill>
                  <a:srgbClr val="00B050"/>
                </a:solidFill>
                <a:latin typeface="Arial Narrow" pitchFamily="34" charset="0"/>
              </a:rPr>
              <a:t>Мамин-Сибиряк</a:t>
            </a:r>
            <a:endParaRPr lang="ru-RU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Настоящая фамилия писателя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Мамин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. Родился он в 1852 году </a:t>
            </a:r>
            <a:r>
              <a:rPr lang="ru-RU" sz="2400" dirty="0" smtClean="0">
                <a:solidFill>
                  <a:srgbClr val="00B050"/>
                </a:solidFill>
                <a:latin typeface="Arial Narrow" pitchFamily="34" charset="0"/>
              </a:rPr>
              <a:t>на Урале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, в заводском поселке, в 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семье священника и сельской учительницы.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В доме на счету была каждая копейка. </a:t>
            </a:r>
            <a:endParaRPr lang="ru-RU" sz="24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Picture 4" descr="Поселок Вис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29577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Приёмыш – дикая птица, лебедь.</a:t>
            </a:r>
            <a:br>
              <a:rPr lang="ru-RU" dirty="0" smtClean="0"/>
            </a:br>
            <a:r>
              <a:rPr lang="ru-RU" dirty="0" smtClean="0"/>
              <a:t>    Невозможно дикую птицу держать без воли.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56.radikal.ru/i152/1011/0a/e483f33d72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Человеку плохо одному,</a:t>
            </a:r>
            <a:br>
              <a:rPr lang="ru-RU" dirty="0" smtClean="0"/>
            </a:br>
            <a:r>
              <a:rPr lang="ru-RU" dirty="0" smtClean="0"/>
              <a:t>так и птице нужна пара, семья.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img2.goodfon.ru/original/1280x1024/2/6a/lebedi-pticy-para-vz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616624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</a:t>
            </a:r>
            <a:r>
              <a:rPr lang="ru-RU" dirty="0" err="1" smtClean="0"/>
              <a:t>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https://www.drive2.ru/b/4062246863888208359/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http://www.zoopicture.ru/samye-vysoko-letayushhie/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http://www.liveinternet.ru/users/tatmel/post140433111/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http://www.realbrest.by/novosti/brest-i-region/lebedinaja-naberezhnaja.html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6"/>
              </a:rPr>
              <a:t>http://sc0018.esil.akmoedu.kz/documents/view/84D52B238D927CAF.html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7"/>
              </a:rPr>
              <a:t>http://infourok.ru/d.n._mamin_-_sibiryak_priemysh-458791.htm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8"/>
              </a:rPr>
              <a:t>http://festival.1september.ru/articles/310876/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9"/>
              </a:rPr>
              <a:t>http://svadbalist.ru/figurki-na-svadebnyj-tort-i-ih-znachenie/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10"/>
              </a:rPr>
              <a:t>http://www.liveinternet.ru/users/5158761/rubric/4105020/page2.html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11"/>
              </a:rPr>
              <a:t>http://www.al24.ru/pdf_kniga_4960.html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/>
          <a:lstStyle/>
          <a:p>
            <a:endParaRPr lang="ru-RU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856984" cy="105767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Писатель получил начальное домашнее образование, учился в Пермской духовной семинарии, но не закончил её.</a:t>
            </a:r>
            <a:endParaRPr lang="ru-RU" sz="24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56322" name="Picture 2" descr="https://pp.vk.me/c6122/v6122192/3045/J0rJF7gda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531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7448872" cy="5450160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Родители Дмитрия </a:t>
            </a:r>
            <a:r>
              <a:rPr lang="ru-RU" sz="4000" dirty="0" err="1" smtClean="0">
                <a:solidFill>
                  <a:schemeClr val="tx1"/>
                </a:solidFill>
                <a:latin typeface="Arial Narrow" pitchFamily="34" charset="0"/>
              </a:rPr>
              <a:t>Наркисовича</a:t>
            </a: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 были добрыми людьми. Они научили его ещё в детстве любить книгу. Он </a:t>
            </a:r>
            <a:r>
              <a:rPr lang="ru-RU" sz="4000" dirty="0" smtClean="0">
                <a:solidFill>
                  <a:srgbClr val="00B050"/>
                </a:solidFill>
                <a:latin typeface="Arial Narrow" pitchFamily="34" charset="0"/>
              </a:rPr>
              <a:t>зачитывался Пушкиным и Гоголем, Тургеневым и Некрасовым.</a:t>
            </a:r>
            <a:endParaRPr lang="ru-RU" sz="40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Picture 2" descr="Дом-музей Мамина-Сибиря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5184626" cy="339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484784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Прошли годы. </a:t>
            </a:r>
          </a:p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 Мамин - Сибиряк стал </a:t>
            </a:r>
            <a:r>
              <a:rPr lang="ru-RU" sz="3200" dirty="0" smtClean="0">
                <a:solidFill>
                  <a:srgbClr val="00B050"/>
                </a:solidFill>
                <a:latin typeface="Arial Narrow" pitchFamily="34" charset="0"/>
              </a:rPr>
              <a:t>писателем</a:t>
            </a:r>
            <a:r>
              <a:rPr lang="ru-RU" sz="3200" dirty="0" smtClean="0">
                <a:latin typeface="Arial Narrow" pitchFamily="34" charset="0"/>
              </a:rPr>
              <a:t>. Он создал десятки романов и повестей, сотни рассказов. С любовью изображал в них </a:t>
            </a:r>
            <a:r>
              <a:rPr lang="ru-RU" sz="3200" dirty="0" smtClean="0">
                <a:solidFill>
                  <a:srgbClr val="00B050"/>
                </a:solidFill>
                <a:latin typeface="Arial Narrow" pitchFamily="34" charset="0"/>
              </a:rPr>
              <a:t>простой народ и красоту уральской природы</a:t>
            </a:r>
            <a:r>
              <a:rPr lang="ru-RU" sz="32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19458" name="Picture 2" descr="Серая шейка. Мамин – Сибиряк Д. 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09634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latin typeface="Arial Narrow" pitchFamily="34" charset="0"/>
              </a:rPr>
              <a:t>Из   всех  своих  книг  </a:t>
            </a:r>
            <a:r>
              <a:rPr lang="ru-RU" sz="3100" dirty="0" err="1" smtClean="0">
                <a:latin typeface="Arial Narrow" pitchFamily="34" charset="0"/>
              </a:rPr>
              <a:t>Мамин-Сибиряк</a:t>
            </a:r>
            <a:r>
              <a:rPr lang="ru-RU" sz="3100" dirty="0" smtClean="0">
                <a:latin typeface="Arial Narrow" pitchFamily="34" charset="0"/>
              </a:rPr>
              <a:t>  особенно  дорожил  "</a:t>
            </a:r>
            <a:r>
              <a:rPr lang="ru-RU" sz="3100" dirty="0" err="1" smtClean="0">
                <a:solidFill>
                  <a:srgbClr val="0070C0"/>
                </a:solidFill>
                <a:latin typeface="Arial Narrow" pitchFamily="34" charset="0"/>
              </a:rPr>
              <a:t>Аленушкиными</a:t>
            </a:r>
            <a:r>
              <a:rPr lang="ru-RU" sz="3100" dirty="0" smtClean="0">
                <a:solidFill>
                  <a:srgbClr val="0070C0"/>
                </a:solidFill>
                <a:latin typeface="Arial Narrow" pitchFamily="34" charset="0"/>
              </a:rPr>
              <a:t> сказками". </a:t>
            </a:r>
            <a:br>
              <a:rPr lang="ru-RU" sz="31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Дочь писателя </a:t>
            </a:r>
            <a:r>
              <a:rPr lang="ru-RU" sz="3100" dirty="0" err="1" smtClean="0">
                <a:latin typeface="Arial Narrow" pitchFamily="34" charset="0"/>
              </a:rPr>
              <a:t>Аленушка</a:t>
            </a:r>
            <a:r>
              <a:rPr lang="ru-RU" sz="3100" dirty="0" smtClean="0">
                <a:latin typeface="Arial Narrow" pitchFamily="34" charset="0"/>
              </a:rPr>
              <a:t/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росла без матери,  ее  мать  умерла.  Отец любил девочку всем сердцем и</a:t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делал все, чтобы ей хорошо жилось.</a:t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Он говорил:  "Это моя любимая книжка -  ее писала сама любовь, и поэтому она переживет все остальное".</a:t>
            </a:r>
            <a:br>
              <a:rPr lang="ru-RU" sz="3100" dirty="0" smtClean="0">
                <a:latin typeface="Arial Narrow" pitchFamily="34" charset="0"/>
              </a:rPr>
            </a:br>
            <a:endParaRPr lang="ru-RU" sz="3100" dirty="0" smtClean="0">
              <a:latin typeface="Arial Narrow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14505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3.bp.blogspot.com/-lZTOmMwk9Fc/UJiEoYayljI/AAAAAAAABNg/enKr2p5luH8/s1600/Scan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476672"/>
            <a:ext cx="4320480" cy="6381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553062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Arial Narrow" pitchFamily="34" charset="0"/>
              </a:rPr>
              <a:t>“ Это счастье писать для детей”,- говорил он.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Ему хотелось научить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ребят </a:t>
            </a:r>
            <a:r>
              <a:rPr lang="ru-RU" sz="4000" dirty="0" smtClean="0">
                <a:solidFill>
                  <a:srgbClr val="FF0000"/>
                </a:solidFill>
                <a:latin typeface="Arial Narrow" pitchFamily="34" charset="0"/>
              </a:rPr>
              <a:t>любить и уважать</a:t>
            </a:r>
            <a:br>
              <a:rPr lang="ru-RU" sz="40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Narrow" pitchFamily="34" charset="0"/>
              </a:rPr>
              <a:t>трудового человека, </a:t>
            </a:r>
            <a:r>
              <a:rPr lang="ru-RU" sz="4000" dirty="0" smtClean="0">
                <a:solidFill>
                  <a:srgbClr val="00B050"/>
                </a:solidFill>
                <a:latin typeface="Arial Narrow" pitchFamily="34" charset="0"/>
              </a:rPr>
              <a:t>видеть и понимать красоту природы.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724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324528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Птицы, рыбы, звери</a:t>
            </a:r>
            <a:br>
              <a:rPr lang="ru-RU" dirty="0" smtClean="0"/>
            </a:br>
            <a:r>
              <a:rPr lang="ru-RU" dirty="0" smtClean="0"/>
              <a:t>В душу людям смотрят.</a:t>
            </a:r>
            <a:br>
              <a:rPr lang="ru-RU" dirty="0" smtClean="0"/>
            </a:br>
            <a:r>
              <a:rPr lang="ru-RU" dirty="0" smtClean="0"/>
              <a:t> Их пожалейте, люди!</a:t>
            </a:r>
            <a:br>
              <a:rPr lang="ru-RU" dirty="0" smtClean="0"/>
            </a:br>
            <a:r>
              <a:rPr lang="ru-RU" dirty="0" smtClean="0"/>
              <a:t>Не обижайте зря!</a:t>
            </a:r>
            <a:br>
              <a:rPr lang="ru-RU" dirty="0" smtClean="0"/>
            </a:br>
            <a:r>
              <a:rPr lang="ru-RU" dirty="0" smtClean="0"/>
              <a:t>Ведь небо без птиц – не небо,</a:t>
            </a:r>
            <a:br>
              <a:rPr lang="ru-RU" dirty="0" smtClean="0"/>
            </a:br>
            <a:r>
              <a:rPr lang="ru-RU" dirty="0" smtClean="0"/>
              <a:t>А море без рыб – не море,</a:t>
            </a:r>
            <a:br>
              <a:rPr lang="ru-RU" dirty="0" smtClean="0"/>
            </a:br>
            <a:r>
              <a:rPr lang="ru-RU" dirty="0" smtClean="0"/>
              <a:t>А земля без зверей - не земля.</a:t>
            </a:r>
          </a:p>
          <a:p>
            <a:endParaRPr lang="ru-RU" dirty="0"/>
          </a:p>
        </p:txBody>
      </p:sp>
      <p:pic>
        <p:nvPicPr>
          <p:cNvPr id="10244" name="Picture 4" descr="https://encrypted-tbn1.gstatic.com/images?q=tbn:ANd9GcTZpCyb9Ra0BHSbScTSN5dd8z4rQaRmYM2h-gO1f9R_Jv2qTV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316835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672</Words>
  <Application>Microsoft Office PowerPoint</Application>
  <PresentationFormat>Экран (4:3)</PresentationFormat>
  <Paragraphs>84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Тема Office</vt:lpstr>
      <vt:lpstr> «Д.Н.Мамин-Сибиряк «Приёмыш». </vt:lpstr>
      <vt:lpstr>Дмитрий Наркисович  Мамин  - Сибиряк </vt:lpstr>
      <vt:lpstr>Дмитрий Наркисович  Мамин-Сибиряк</vt:lpstr>
      <vt:lpstr>Презентация PowerPoint</vt:lpstr>
      <vt:lpstr>Презентация PowerPoint</vt:lpstr>
      <vt:lpstr>Презентация PowerPoint</vt:lpstr>
      <vt:lpstr>                  Из   всех  своих  книг  Мамин-Сибиряк  особенно  дорожил  "Аленушкиными сказками".  Дочь писателя Аленушка росла без матери,  ее  мать  умерла.  Отец любил девочку всем сердцем и делал все, чтобы ей хорошо жилось. Он говорил:  "Это моя любимая книжка -  ее писала сама любовь, и поэтому она переживет все остальное". </vt:lpstr>
      <vt:lpstr>“ Это счастье писать для детей”,- говорил он.    Ему хотелось научить ребят любить и уважать трудового человека, видеть и понимать красоту природы.  </vt:lpstr>
      <vt:lpstr>Презентация PowerPoint</vt:lpstr>
      <vt:lpstr>   - Как вы думаете, о ком или о чём рассказ Д.Н. Мамина-Сибиряка «Приёмыш»? </vt:lpstr>
      <vt:lpstr>     ЛЕБЕДЬ- «Божья птица» ,  «божья тварь» (создана Богом). </vt:lpstr>
      <vt:lpstr>   «Царская птица»  Лебедь - царь птиц  </vt:lpstr>
      <vt:lpstr> Лебедь - издавна на Руси считалась символом верности. </vt:lpstr>
      <vt:lpstr>Птицы узнают друг друга так же,  как и мы, люди, - «в лицо».  Лебедь не спутает свою супругу с другой птицей! </vt:lpstr>
      <vt:lpstr>Лебединая семья никогда не разлучается:  они вместе плавают, добывают пищу,  строят гнездо, воспитывают детей, улетают в далекие теплые страны.</vt:lpstr>
      <vt:lpstr>  Такая верность получила название ЛЕБЕДИНАЯ ВЕРНОСТЬ-  «любить и беречь»  </vt:lpstr>
      <vt:lpstr>  ЛЕБЕДИНАЯ ВЕРНОСТЬ-  ради своего любимого или любимой они жертвуют своей жизнью.  </vt:lpstr>
      <vt:lpstr>Презентация PowerPoint</vt:lpstr>
      <vt:lpstr>ПОСЛОВИЦЫ</vt:lpstr>
      <vt:lpstr>      Чтение произведения. Дмитрий Наркисович Мамин-Сибиряк  «Приёмыш»</vt:lpstr>
      <vt:lpstr>Словарная работа.</vt:lpstr>
      <vt:lpstr> Приёмыш - не родной,  </vt:lpstr>
      <vt:lpstr> Сайма – рыбацкая стоянка </vt:lpstr>
      <vt:lpstr>Презентация PowerPoint</vt:lpstr>
      <vt:lpstr>Заводь - небольшой залив в реке или озере с замедленным течением</vt:lpstr>
      <vt:lpstr>Презентация PowerPoint</vt:lpstr>
      <vt:lpstr>Презентация PowerPoint</vt:lpstr>
      <vt:lpstr>Презентация PowerPoint</vt:lpstr>
      <vt:lpstr>Главная мысль произведения</vt:lpstr>
      <vt:lpstr> Приёмыш – дикая птица, лебедь.     Невозможно дикую птицу держать без воли. </vt:lpstr>
      <vt:lpstr>Человеку плохо одному, так и птице нужна пара, семья. </vt:lpstr>
      <vt:lpstr>Используемые 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Дмитрий Наркисович  Мамин-Сибиряк</dc:title>
  <dc:creator>Шилкин</dc:creator>
  <cp:lastModifiedBy>Ирина Александровна Попкова</cp:lastModifiedBy>
  <cp:revision>40</cp:revision>
  <dcterms:created xsi:type="dcterms:W3CDTF">2016-03-08T21:17:49Z</dcterms:created>
  <dcterms:modified xsi:type="dcterms:W3CDTF">2024-05-19T21:36:39Z</dcterms:modified>
</cp:coreProperties>
</file>