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F45"/>
    <a:srgbClr val="008000"/>
    <a:srgbClr val="623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im0-tub-ru.yandex.net/i?id=cc925f70d9f60d71506326ffd78849a3&amp;n=13"/>
          <p:cNvPicPr>
            <a:picLocks noChangeAspect="1" noChangeArrowheads="1"/>
          </p:cNvPicPr>
          <p:nvPr userDrawn="1"/>
        </p:nvPicPr>
        <p:blipFill>
          <a:blip r:embed="rId2" cstate="print"/>
          <a:srcRect t="3122" b="3225"/>
          <a:stretch>
            <a:fillRect/>
          </a:stretch>
        </p:blipFill>
        <p:spPr bwMode="auto">
          <a:xfrm>
            <a:off x="0" y="0"/>
            <a:ext cx="9122357" cy="51435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Рамка 15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438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netaskazok.ru/images/stories/mamin_sibiryak/sbor_1/1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2355726"/>
            <a:ext cx="2001446" cy="2557587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" name="Picture 4" descr="http://detectivebooks.ru/img/d/?src=34450511&amp;i=14&amp;ext=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91830"/>
            <a:ext cx="2319313" cy="16156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2EF1-C2E0-41B6-ACA9-A3FB43AA6D0B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771B-3C53-45C9-B72E-E40F3D3B5F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6" name="Picture 4" descr="http://aliance-inginiring.com/wp-content/uploads/2017/10/fon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438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oreskazok.ru/images/mamin-sibiryak/priemysh-4.jpg" TargetMode="External"/><Relationship Id="rId3" Type="http://schemas.openxmlformats.org/officeDocument/2006/relationships/hyperlink" Target="https://im0-tub-ru.yandex.net/i?id=cc925f70d9f60d71506326ffd78849a3&amp;n=13" TargetMode="External"/><Relationship Id="rId7" Type="http://schemas.openxmlformats.org/officeDocument/2006/relationships/hyperlink" Target="http://moreskazok.ru/images/mamin-sibiryak/priemysh-2.jpg" TargetMode="External"/><Relationship Id="rId12" Type="http://schemas.openxmlformats.org/officeDocument/2006/relationships/hyperlink" Target="http://moreskazok.ru/images/mamin-sibiryak/priemysh-10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96;&#1082;&#1086;&#1083;&#1072;13.&#1091;&#1086;&#1080;&#1088;&#1073;&#1080;&#1090;.&#1088;&#1092;/files/images/news/%D1%81%D0%B5%D0%BD%D1%82%D1%8F%D0%B1%D1%80%D1%8C%20-%202014/%D0%BE%D0%BA%D1%82%D1%8F%D0%B1%D1%80%D1%8C%202014/%D0%9A%D0%BE%D0%BF%D0%B8%D1%8F%2044418_or.jpg" TargetMode="External"/><Relationship Id="rId11" Type="http://schemas.openxmlformats.org/officeDocument/2006/relationships/hyperlink" Target="http://moreskazok.ru/images/mamin-sibiryak/priemysh-8.jpg" TargetMode="External"/><Relationship Id="rId5" Type="http://schemas.openxmlformats.org/officeDocument/2006/relationships/hyperlink" Target="http://www.planetaskazok.ru/images/stories/mamin_sibiryak/sbor_1/15.jpg" TargetMode="External"/><Relationship Id="rId10" Type="http://schemas.openxmlformats.org/officeDocument/2006/relationships/hyperlink" Target="http://moreskazok.ru/images/mamin-sibiryak/priemysh-6.jpg" TargetMode="External"/><Relationship Id="rId4" Type="http://schemas.openxmlformats.org/officeDocument/2006/relationships/hyperlink" Target="http://aliance-inginiring.com/wp-content/uploads/2017/10/fon5.jpg" TargetMode="External"/><Relationship Id="rId9" Type="http://schemas.openxmlformats.org/officeDocument/2006/relationships/hyperlink" Target="http://moreskazok.ru/images/mamin-sibiryak/priemysh-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95486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4338" name="Picture 2" descr="http://x-lines.ru/letters/i/cyrillicfancy/0739/5d0920/28/0/4ncpbxqtomemmwcy4napbqstomemtwf14n67dn6ozropdysoszeadwcnrdem9wf6rdeabwfo4gy7dyqozmembwfz4gb1bwrwf5ej4msouuembwfh4nhpbxqosys7beqozdemdwfa4gypdd6ozme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9542"/>
            <a:ext cx="8496945" cy="381001"/>
          </a:xfrm>
          <a:prstGeom prst="rect">
            <a:avLst/>
          </a:prstGeom>
          <a:noFill/>
        </p:spPr>
      </p:pic>
      <p:pic>
        <p:nvPicPr>
          <p:cNvPr id="14340" name="Picture 4" descr="http://x-lines.ru/letters/i/cyrillicfancy/1236/a41318/30/0/rytpb86todemtwct4n6pdn6tty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1590"/>
            <a:ext cx="381952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99792" y="1635646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 улетел.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267494"/>
            <a:ext cx="777600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Что случилось с Приёмышем, когда герой пришёл к Тарасу осенью?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99792" y="2283718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 умер от болезни.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99792" y="987574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Его поймали охотники.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Да, не стало Приёмыша.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Убили охотники?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- Нет, сам ушёл…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07704" y="2283718"/>
            <a:ext cx="5400600" cy="50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 встретил других лебедей и затосковал по своим сородичам.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267494"/>
            <a:ext cx="540060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Почему Приёмыш  улетел от Тараса?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1635646"/>
            <a:ext cx="5400600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 испугался, что Тарас убьёт его.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987574"/>
            <a:ext cx="5400600" cy="50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Ему стало холодно в этих краях и нужно было лететь на юг.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Только вот не скажет человечьим языком: "Пусти, дедушка, </a:t>
            </a:r>
            <a:r>
              <a:rPr lang="ru-RU" sz="1400" b="1" dirty="0" smtClean="0">
                <a:solidFill>
                  <a:schemeClr val="tx1"/>
                </a:solidFill>
              </a:rPr>
              <a:t>к товарищам. </a:t>
            </a:r>
            <a:r>
              <a:rPr lang="ru-RU" sz="1400" dirty="0" smtClean="0">
                <a:solidFill>
                  <a:schemeClr val="tx1"/>
                </a:solidFill>
              </a:rPr>
              <a:t>Они-то в тёплую сторону полетят, а что я с вами тут буду зимой делать?"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648000" cy="6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</a:t>
            </a:r>
            <a:endParaRPr lang="ru-RU" sz="20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07704" y="987574"/>
            <a:ext cx="5400600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Тарас знал, что при перелёте он погибнет.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267494"/>
            <a:ext cx="540060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Почему Тарас не хотел отпускать Приёмыша?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1635646"/>
            <a:ext cx="5400600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Собольке</a:t>
            </a:r>
            <a:r>
              <a:rPr lang="ru-RU" sz="2000" b="1" dirty="0" smtClean="0"/>
              <a:t> будет без лебедя скучно.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2283718"/>
            <a:ext cx="5400600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Тарасу не хотелось с ним расставаться.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2304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Ну, а мой Приёмыш один вырос и, почитай, никуда не летал. Поплавает по озеру - только и всего ремесла. Где же ему перелететь? Выбьется из сил, отстанет от стада </a:t>
            </a:r>
            <a:r>
              <a:rPr lang="ru-RU" sz="1400" b="1" dirty="0" smtClean="0">
                <a:solidFill>
                  <a:schemeClr val="tx1"/>
                </a:solidFill>
              </a:rPr>
              <a:t>и пропадёт. </a:t>
            </a:r>
            <a:r>
              <a:rPr lang="ru-RU" sz="1400" dirty="0" smtClean="0">
                <a:solidFill>
                  <a:schemeClr val="tx1"/>
                </a:solidFill>
              </a:rPr>
              <a:t>Непривычен к дальнему лёту.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648000" cy="6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11</a:t>
            </a:r>
            <a:endParaRPr lang="ru-RU" sz="20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07704" y="2283718"/>
            <a:ext cx="5472000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Поступить так, как это сделал Тарас.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Что было правильнее?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1635646"/>
            <a:ext cx="5472000" cy="50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Силой удержать в сарае и оставить зимовать в избушке, а весной подпустить к стае лебедей.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987574"/>
            <a:ext cx="5472000" cy="50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Подрезать лебедю крылья и навсегда сделать его ручным.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2268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- А пришлось выпустить, - с грустью заговорил он. - Всё равно, думаю, ежели удержу его на зиму, </a:t>
            </a:r>
            <a:r>
              <a:rPr lang="ru-RU" sz="1600" b="1" dirty="0" smtClean="0">
                <a:solidFill>
                  <a:schemeClr val="tx1"/>
                </a:solidFill>
              </a:rPr>
              <a:t>затоскует и </a:t>
            </a:r>
            <a:r>
              <a:rPr lang="ru-RU" sz="1600" b="1" dirty="0" err="1" smtClean="0">
                <a:solidFill>
                  <a:schemeClr val="tx1"/>
                </a:solidFill>
              </a:rPr>
              <a:t>схиреет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Уж птица такая особенная.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648000" cy="6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12</a:t>
            </a:r>
            <a:endParaRPr lang="ru-RU" sz="20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talforfamily.com/Blog/wp-content/uploads/2016/08/arrow-1080x755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9548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</a:t>
            </a:r>
          </a:p>
          <a:p>
            <a:r>
              <a:rPr lang="ru-RU" sz="1200" b="1" dirty="0" smtClean="0"/>
              <a:t>Ссылки на интернет-ресурсы:</a:t>
            </a:r>
          </a:p>
          <a:p>
            <a:r>
              <a:rPr lang="ru-RU" sz="1200" dirty="0" smtClean="0"/>
              <a:t> </a:t>
            </a:r>
            <a:r>
              <a:rPr lang="ru-RU" sz="1200" dirty="0" smtClean="0">
                <a:hlinkClick r:id="rId3"/>
              </a:rPr>
              <a:t>https://im0-tub-ru.yandex.net/i?id=cc925f70d9f60d71506326ffd78849a3&amp;n=13</a:t>
            </a:r>
            <a:r>
              <a:rPr lang="ru-RU" sz="1200" dirty="0" smtClean="0"/>
              <a:t>  – ил. 1</a:t>
            </a:r>
          </a:p>
          <a:p>
            <a:r>
              <a:rPr lang="ru-RU" sz="1200" dirty="0" smtClean="0">
                <a:hlinkClick r:id="rId4"/>
              </a:rPr>
              <a:t>http://aliance-inginiring.com/wp-content/uploads/2017/10/fon5.jpg</a:t>
            </a:r>
            <a:r>
              <a:rPr lang="ru-RU" sz="1200" dirty="0" smtClean="0"/>
              <a:t>  – фон</a:t>
            </a:r>
          </a:p>
          <a:p>
            <a:r>
              <a:rPr lang="ru-RU" sz="1200" dirty="0" smtClean="0">
                <a:hlinkClick r:id="rId5"/>
              </a:rPr>
              <a:t>http://www.planetaskazok.ru/images/stories/mamin_sibiryak/sbor_1/15.jpg</a:t>
            </a:r>
            <a:r>
              <a:rPr lang="ru-RU" sz="1200" dirty="0" smtClean="0"/>
              <a:t>  – ил.2</a:t>
            </a:r>
          </a:p>
          <a:p>
            <a:r>
              <a:rPr lang="ru-RU" sz="1200" dirty="0" smtClean="0">
                <a:hlinkClick r:id="rId6"/>
              </a:rPr>
              <a:t>http://xn--13-6kc3bfr2e.xn--90anbvlob.xn--p1ai/files/images/news/%D1%81%D0%B5%D0%BD%D1%82%D1%8F%D0%B1%D1%80%D1%8C%20-%202014/%D0%BE%D0%BA%D1%82%D1%8F%D0%B1%D1%80%D1%8C%202014/%D0%9A%D0%BE%D0%BF%D0%B8%D1%8F%2044418_or.jpg</a:t>
            </a:r>
            <a:r>
              <a:rPr lang="ru-RU" sz="1200" dirty="0" smtClean="0"/>
              <a:t>  – лебедь</a:t>
            </a:r>
          </a:p>
          <a:p>
            <a:r>
              <a:rPr lang="ru-RU" sz="1200" dirty="0" smtClean="0"/>
              <a:t> </a:t>
            </a:r>
            <a:r>
              <a:rPr lang="en-US" sz="1200" dirty="0" smtClean="0">
                <a:hlinkClick r:id="rId7"/>
              </a:rPr>
              <a:t>http</a:t>
            </a:r>
            <a:r>
              <a:rPr lang="ru-RU" sz="1200" dirty="0" smtClean="0">
                <a:hlinkClick r:id="rId7"/>
              </a:rPr>
              <a:t>://</a:t>
            </a:r>
            <a:r>
              <a:rPr lang="en-US" sz="1200" dirty="0" err="1" smtClean="0">
                <a:hlinkClick r:id="rId7"/>
              </a:rPr>
              <a:t>moreskazok</a:t>
            </a:r>
            <a:r>
              <a:rPr lang="ru-RU" sz="1200" dirty="0" smtClean="0">
                <a:hlinkClick r:id="rId7"/>
              </a:rPr>
              <a:t>.</a:t>
            </a:r>
            <a:r>
              <a:rPr lang="en-US" sz="1200" dirty="0" err="1" smtClean="0">
                <a:hlinkClick r:id="rId7"/>
              </a:rPr>
              <a:t>ru</a:t>
            </a:r>
            <a:r>
              <a:rPr lang="ru-RU" sz="1200" dirty="0" smtClean="0">
                <a:hlinkClick r:id="rId7"/>
              </a:rPr>
              <a:t>/</a:t>
            </a:r>
            <a:r>
              <a:rPr lang="en-US" sz="1200" dirty="0" smtClean="0">
                <a:hlinkClick r:id="rId7"/>
              </a:rPr>
              <a:t>images</a:t>
            </a:r>
            <a:r>
              <a:rPr lang="ru-RU" sz="1200" dirty="0" smtClean="0">
                <a:hlinkClick r:id="rId7"/>
              </a:rPr>
              <a:t>/</a:t>
            </a:r>
            <a:r>
              <a:rPr lang="en-US" sz="1200" dirty="0" err="1" smtClean="0">
                <a:hlinkClick r:id="rId7"/>
              </a:rPr>
              <a:t>mamin</a:t>
            </a:r>
            <a:r>
              <a:rPr lang="ru-RU" sz="1200" dirty="0" smtClean="0">
                <a:hlinkClick r:id="rId7"/>
              </a:rPr>
              <a:t>-</a:t>
            </a:r>
            <a:r>
              <a:rPr lang="en-US" sz="1200" dirty="0" err="1" smtClean="0">
                <a:hlinkClick r:id="rId7"/>
              </a:rPr>
              <a:t>sibiryak</a:t>
            </a:r>
            <a:r>
              <a:rPr lang="ru-RU" sz="1200" dirty="0" smtClean="0">
                <a:hlinkClick r:id="rId7"/>
              </a:rPr>
              <a:t>/</a:t>
            </a:r>
            <a:r>
              <a:rPr lang="en-US" sz="1200" dirty="0" err="1" smtClean="0">
                <a:hlinkClick r:id="rId7"/>
              </a:rPr>
              <a:t>priemysh</a:t>
            </a:r>
            <a:r>
              <a:rPr lang="ru-RU" sz="1200" dirty="0" smtClean="0">
                <a:hlinkClick r:id="rId7"/>
              </a:rPr>
              <a:t>-2.</a:t>
            </a:r>
            <a:r>
              <a:rPr lang="en-US" sz="1200" dirty="0" smtClean="0">
                <a:hlinkClick r:id="rId7"/>
              </a:rPr>
              <a:t>jpg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8"/>
              </a:rPr>
              <a:t>http://moreskazok.ru/images/mamin-sibiryak/priemysh-4.jpg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9"/>
              </a:rPr>
              <a:t>http://moreskazok.ru/images/mamin-sibiryak/priemysh-5.jpg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10"/>
              </a:rPr>
              <a:t>http://moreskazok.ru/images/mamin-sibiryak/priemysh-6.jpg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11"/>
              </a:rPr>
              <a:t>http://moreskazok.ru/images/mamin-sibiryak/priemysh-8.jpg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12"/>
              </a:rPr>
              <a:t>http://moreskazok.ru/images/mamin-sibiryak/priemysh-10.jpg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Светлое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648" y="267494"/>
            <a:ext cx="6912768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 Как называлось озеро, на котором происходило действие?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Солнечное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Тёмное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3003798"/>
            <a:ext cx="216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дождливый день я подходил </a:t>
            </a:r>
            <a:r>
              <a:rPr lang="ru-RU" b="1" dirty="0" smtClean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Светлому </a:t>
            </a:r>
            <a:r>
              <a:rPr lang="ru-RU" dirty="0" smtClean="0">
                <a:solidFill>
                  <a:schemeClr val="tx1"/>
                </a:solidFill>
              </a:rPr>
              <a:t>озеру…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3003798"/>
            <a:ext cx="216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pic>
        <p:nvPicPr>
          <p:cNvPr id="1229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Соболько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 звали собаку, сторожившую избу?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Соломка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Соколко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3003798"/>
            <a:ext cx="2412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травы кубарем вылетела на меня пёстрая собачонка и залилась отчаянным лаем.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Соболько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перестань... Не узнал?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3003798"/>
            <a:ext cx="2304016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Тарас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67494"/>
            <a:ext cx="6192688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Как звали старика, который жил на берегу озера?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Макар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3003798"/>
            <a:ext cx="216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Действительно, в протоке чёрной точкой показалась рыбачья лодка, огибавшая остров. Это и был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Тарас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3003798"/>
            <a:ext cx="216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40 лет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Сколько лет жил Тарас на озере?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50 лет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лет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Тарас жил на Светлом уже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сорок лет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Когда-то у него были и своя семья и дом, а теперь он жил бобылём.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Приёмышем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Куда плавал Тарас на лодке?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рыбалку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охоту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Откуда бог несёт?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 вот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Приёмышем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плавал.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1635646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лебедя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Кого Тарас называл  Приёмышем?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2283718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гуся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987574"/>
            <a:ext cx="3168352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утку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 вот за Приёмышем плавал,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лебедем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99792" y="987574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родителей убили охотники.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67494"/>
            <a:ext cx="4680520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Как Приёмыш оказался у Тараса?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99792" y="1635646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Приёмыш потерялся.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99792" y="2283718"/>
            <a:ext cx="3816424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 умерли от болезни.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Тут охотники наезжали; ну, лебедя с лебёдушкой 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пристрелили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 вот этот остался.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95736" y="2283718"/>
            <a:ext cx="4824536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Они дружили друг с другом.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67494"/>
            <a:ext cx="6192688" cy="54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 Как уживались друг с другом </a:t>
            </a:r>
            <a:r>
              <a:rPr lang="ru-RU" sz="2000" b="1" dirty="0" err="1" smtClean="0"/>
              <a:t>Соболько</a:t>
            </a:r>
            <a:r>
              <a:rPr lang="ru-RU" sz="2000" b="1" dirty="0" smtClean="0"/>
              <a:t> и Приёмыш?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95736" y="1635646"/>
            <a:ext cx="4824536" cy="504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Старик держал лебедя в сарае, чтобы собака не съела его.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95736" y="987574"/>
            <a:ext cx="4824536" cy="468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Они были врагами и всегда дрались.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8224" y="3003798"/>
            <a:ext cx="1980000" cy="187196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 как лебедь уплывёт, </a:t>
            </a:r>
            <a:r>
              <a:rPr lang="ru-RU" sz="1400" dirty="0" err="1" smtClean="0">
                <a:solidFill>
                  <a:schemeClr val="tx1"/>
                </a:solidFill>
              </a:rPr>
              <a:t>Соболько</a:t>
            </a:r>
            <a:r>
              <a:rPr lang="ru-RU" sz="1400" dirty="0" smtClean="0">
                <a:solidFill>
                  <a:schemeClr val="tx1"/>
                </a:solidFill>
              </a:rPr>
              <a:t> ищет его. Сядет на бережку и воет. Дескать, скучно мне, псу, без тебя,</a:t>
            </a:r>
            <a:r>
              <a:rPr lang="ru-RU" sz="1400" b="1" dirty="0" smtClean="0">
                <a:solidFill>
                  <a:schemeClr val="tx1"/>
                </a:solidFill>
              </a:rPr>
              <a:t> друг сердешный. </a:t>
            </a:r>
            <a:r>
              <a:rPr lang="ru-RU" sz="1400" dirty="0" smtClean="0">
                <a:solidFill>
                  <a:schemeClr val="tx1"/>
                </a:solidFill>
              </a:rPr>
              <a:t>Так вот и живём втроем.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003798"/>
            <a:ext cx="1980000" cy="18719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26749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pic>
        <p:nvPicPr>
          <p:cNvPr id="10" name="Picture 2" descr="http://www.vitalforfamily.com/Blog/wp-content/uploads/2016/08/arrow-1080x7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787774"/>
            <a:ext cx="721034" cy="504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E4E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637</Words>
  <Application>Microsoft Office PowerPoint</Application>
  <PresentationFormat>Экран (16:9)</PresentationFormat>
  <Paragraphs>101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Куров</dc:creator>
  <cp:lastModifiedBy>Ирина Александровна Попкова</cp:lastModifiedBy>
  <cp:revision>8</cp:revision>
  <dcterms:created xsi:type="dcterms:W3CDTF">2018-07-12T18:38:02Z</dcterms:created>
  <dcterms:modified xsi:type="dcterms:W3CDTF">2024-05-19T21:48:17Z</dcterms:modified>
</cp:coreProperties>
</file>