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7" r:id="rId2"/>
    <p:sldId id="278" r:id="rId3"/>
    <p:sldId id="28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4" r:id="rId17"/>
  </p:sldIdLst>
  <p:sldSz cx="9144000" cy="6858000" type="screen4x3"/>
  <p:notesSz cx="6858000" cy="9144000"/>
  <p:embeddedFontLs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Aparajita" panose="020B0604020202020204" pitchFamily="34" charset="0"/>
      <p:regular r:id="rId31"/>
      <p:bold r:id="rId32"/>
      <p:italic r:id="rId33"/>
      <p:boldItalic r:id="rId34"/>
    </p:embeddedFont>
    <p:embeddedFont>
      <p:font typeface="Tahoma" panose="020B0604030504040204" pitchFamily="34" charset="0"/>
      <p:regular r:id="rId35"/>
      <p:bold r:id="rId36"/>
    </p:embeddedFont>
    <p:embeddedFont>
      <p:font typeface="Cambria" panose="02040503050406030204" pitchFamily="18" charset="0"/>
      <p:regular r:id="rId37"/>
      <p:bold r:id="rId38"/>
      <p:italic r:id="rId39"/>
      <p:boldItalic r:id="rId40"/>
    </p:embeddedFont>
    <p:embeddedFont>
      <p:font typeface="Aharoni" panose="02010803020104030203" pitchFamily="2" charset="-79"/>
      <p:bold r:id="rId41"/>
    </p:embeddedFont>
  </p:embeddedFontLst>
  <p:custDataLst>
    <p:tags r:id="rId4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BF2B"/>
    <a:srgbClr val="61FF61"/>
    <a:srgbClr val="CCFFFF"/>
    <a:srgbClr val="003300"/>
    <a:srgbClr val="CCFFCC"/>
    <a:srgbClr val="66FF33"/>
    <a:srgbClr val="66FFFF"/>
    <a:srgbClr val="66FF66"/>
    <a:srgbClr val="05F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1" autoAdjust="0"/>
    <p:restoredTop sz="94660"/>
  </p:normalViewPr>
  <p:slideViewPr>
    <p:cSldViewPr>
      <p:cViewPr varScale="1">
        <p:scale>
          <a:sx n="57" d="100"/>
          <a:sy n="57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22FA-5586-47EF-A007-E39FB75651B8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56CDE-F7D5-4AA8-B866-C15C612493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3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56CDE-F7D5-4AA8-B866-C15C612493B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09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CB693-1EF3-4328-A75A-B02F0E5B7A2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155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CB693-1EF3-4328-A75A-B02F0E5B7A2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697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CB693-1EF3-4328-A75A-B02F0E5B7A2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40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CB693-1EF3-4328-A75A-B02F0E5B7A2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53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CB693-1EF3-4328-A75A-B02F0E5B7A2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046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http://www.kznportal.ru/www2/ng2.jpg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CB693-1EF3-4328-A75A-B02F0E5B7A2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849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CB693-1EF3-4328-A75A-B02F0E5B7A2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665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CB693-1EF3-4328-A75A-B02F0E5B7A2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1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CB693-1EF3-4328-A75A-B02F0E5B7A2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096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CB693-1EF3-4328-A75A-B02F0E5B7A2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086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CB693-1EF3-4328-A75A-B02F0E5B7A2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78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CB693-1EF3-4328-A75A-B02F0E5B7A2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670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11B-626D-4CB4-BD94-37F8770640F3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B5E2-43EC-426B-9553-7D81D0A08A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846"/>
            </a:avLst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11B-626D-4CB4-BD94-37F8770640F3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B5E2-43EC-426B-9553-7D81D0A08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03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11B-626D-4CB4-BD94-37F8770640F3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B5E2-43EC-426B-9553-7D81D0A08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0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11B-626D-4CB4-BD94-37F8770640F3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B5E2-43EC-426B-9553-7D81D0A08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65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11B-626D-4CB4-BD94-37F8770640F3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B5E2-43EC-426B-9553-7D81D0A08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30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11B-626D-4CB4-BD94-37F8770640F3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B5E2-43EC-426B-9553-7D81D0A08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7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11B-626D-4CB4-BD94-37F8770640F3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B5E2-43EC-426B-9553-7D81D0A08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74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11B-626D-4CB4-BD94-37F8770640F3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B5E2-43EC-426B-9553-7D81D0A08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11B-626D-4CB4-BD94-37F8770640F3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B5E2-43EC-426B-9553-7D81D0A08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58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11B-626D-4CB4-BD94-37F8770640F3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B5E2-43EC-426B-9553-7D81D0A08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9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11B-626D-4CB4-BD94-37F8770640F3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B5E2-43EC-426B-9553-7D81D0A08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1611B-626D-4CB4-BD94-37F8770640F3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DB5E2-43EC-426B-9553-7D81D0A08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7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bibpol.ru/wp-content/uploads/2014/04/123208678.jpg" TargetMode="External"/><Relationship Id="rId13" Type="http://schemas.openxmlformats.org/officeDocument/2006/relationships/hyperlink" Target="http://3.bp.blogspot.com/-J8s80sygB1o/T9WfPIkf9XI/AAAAAAAABCw/g-KpW1Hssrc/s1600/%D0%9A%D0%BB%D1%83%D0%B1%D0%BD%D0%B8%D0%BA%D0%B0-%D0%B2-%D0%BA%D0%BE%D1%80%D0%B7%D0%B8%D0%BD%D0%BA%D0%B5.jpg" TargetMode="External"/><Relationship Id="rId18" Type="http://schemas.openxmlformats.org/officeDocument/2006/relationships/hyperlink" Target="http://www.itn.ru/communities.aspx?cat_no=13748&amp;d_no=222265&amp;ext=Attachment.aspx?Id=97001" TargetMode="External"/><Relationship Id="rId3" Type="http://schemas.openxmlformats.org/officeDocument/2006/relationships/hyperlink" Target="http://allgraf.net/clipart/background-and-texture/34207-detskie-krasochnye-fony.html" TargetMode="External"/><Relationship Id="rId7" Type="http://schemas.openxmlformats.org/officeDocument/2006/relationships/hyperlink" Target="http://www.kznportal.ru/www2/ng2.jpg" TargetMode="External"/><Relationship Id="rId12" Type="http://schemas.openxmlformats.org/officeDocument/2006/relationships/hyperlink" Target="http://www.stihi.ru/pics/2013/02/08/6169.jpg" TargetMode="External"/><Relationship Id="rId17" Type="http://schemas.openxmlformats.org/officeDocument/2006/relationships/hyperlink" Target="http://didaktor.ru/kak-vypolnit-priyom-sorbonka/" TargetMode="External"/><Relationship Id="rId2" Type="http://schemas.openxmlformats.org/officeDocument/2006/relationships/hyperlink" Target="https://http:/club.foto.ru/gallery/images/preview/2007/11/26/994491.jpg" TargetMode="External"/><Relationship Id="rId16" Type="http://schemas.openxmlformats.org/officeDocument/2006/relationships/hyperlink" Target="http://www.uchmet.ru/library/material/144000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zapovednik-vrn.ru/netcat_files/File/IMG_1894-2.jpg" TargetMode="External"/><Relationship Id="rId11" Type="http://schemas.openxmlformats.org/officeDocument/2006/relationships/hyperlink" Target="http://img0.liveinternet.ru/images/attach/c/9/107/600/107600232_snegir.jpg" TargetMode="External"/><Relationship Id="rId5" Type="http://schemas.openxmlformats.org/officeDocument/2006/relationships/hyperlink" Target="http://www.fun4child.ru/uploads/posts/2012-06/1340813915_77937965_02.jpg" TargetMode="External"/><Relationship Id="rId15" Type="http://schemas.openxmlformats.org/officeDocument/2006/relationships/hyperlink" Target="https://http:/samlib.ru/img/c/chuksin_n_j/nestlings/nes_20.jpg" TargetMode="External"/><Relationship Id="rId10" Type="http://schemas.openxmlformats.org/officeDocument/2006/relationships/hyperlink" Target="http://www.artlib.ru/objects/gallery_569/artlib_gallery-284567-b.jpg" TargetMode="External"/><Relationship Id="rId19" Type="http://schemas.openxmlformats.org/officeDocument/2006/relationships/slide" Target="slide2.xml"/><Relationship Id="rId4" Type="http://schemas.openxmlformats.org/officeDocument/2006/relationships/hyperlink" Target="http://img-fotki.yandex.ru/get/6100/136487634.3c2/0_82fae_303bb0d4_XXL.png" TargetMode="External"/><Relationship Id="rId9" Type="http://schemas.openxmlformats.org/officeDocument/2006/relationships/hyperlink" Target="http://clodo.infoniac.ru/iblock/109/109d83e896d9ae44fb2713113dbf8fca.jpg" TargetMode="External"/><Relationship Id="rId14" Type="http://schemas.openxmlformats.org/officeDocument/2006/relationships/hyperlink" Target="http://bestcrimea.com/uploads/posts/2013-10/1380743205_1582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1981" y="1772816"/>
            <a:ext cx="5890339" cy="222702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prstTxWarp prst="textCanUp">
              <a:avLst>
                <a:gd name="adj" fmla="val 91759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50800">
                    <a:schemeClr val="bg1"/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  <a:cs typeface="Aparajita" panose="020B0604020202020204" pitchFamily="34" charset="0"/>
              </a:rPr>
              <a:t>Необычный</a:t>
            </a:r>
          </a:p>
          <a:p>
            <a:pPr algn="ctr"/>
            <a:r>
              <a:rPr lang="ru-RU" sz="6000" b="1" dirty="0" smtClean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50800">
                    <a:schemeClr val="bg1"/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  <a:cs typeface="Aparajita" panose="020B0604020202020204" pitchFamily="34" charset="0"/>
              </a:rPr>
              <a:t>календарь</a:t>
            </a:r>
            <a:endParaRPr lang="ru-RU" sz="6000" b="1" dirty="0">
              <a:ln w="1143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50800">
                  <a:schemeClr val="bg1"/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Georgia" panose="02040502050405020303" pitchFamily="18" charset="0"/>
              <a:cs typeface="Aparajita" panose="020B0604020202020204" pitchFamily="34" charset="0"/>
            </a:endParaRPr>
          </a:p>
        </p:txBody>
      </p:sp>
      <p:pic>
        <p:nvPicPr>
          <p:cNvPr id="3" name="Picture 5" descr="D:\Новая папка9\Картинки разные\Рисунок4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6352125"/>
            <a:ext cx="936104" cy="4612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13503" y="0"/>
            <a:ext cx="158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Pedsovet.su</a:t>
            </a:r>
            <a:endParaRPr lang="ru-RU" dirty="0"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357166"/>
            <a:ext cx="4572000" cy="92333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 smtClean="0">
                <a:ln w="11430"/>
                <a:solidFill>
                  <a:srgbClr val="003300"/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интерактивных презентаций «Интерактивная презентация»</a:t>
            </a:r>
            <a:endParaRPr lang="ru-RU" b="1" dirty="0" smtClean="0">
              <a:ln w="11430"/>
              <a:solidFill>
                <a:srgbClr val="003300"/>
              </a:solidFill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 smtClean="0">
                <a:ln w="11430"/>
                <a:solidFill>
                  <a:srgbClr val="003300"/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Номинация «Интерактивная  игра»</a:t>
            </a:r>
            <a:endParaRPr lang="ru-RU" b="1" dirty="0">
              <a:ln w="11430"/>
              <a:solidFill>
                <a:srgbClr val="003300"/>
              </a:solidFill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07045" y="6030666"/>
            <a:ext cx="7757464" cy="64291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err="1" smtClean="0">
                <a:ln w="11430"/>
                <a:solidFill>
                  <a:srgbClr val="003300"/>
                </a:solidFill>
                <a:effectLst>
                  <a:glow rad="2286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Какорина</a:t>
            </a:r>
            <a:r>
              <a:rPr lang="ru-RU" sz="1800" b="1" dirty="0" smtClean="0">
                <a:ln w="11430"/>
                <a:solidFill>
                  <a:srgbClr val="003300"/>
                </a:solidFill>
                <a:effectLst>
                  <a:glow rad="2286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Тамара Петровна   библиотекарь   МОУ «</a:t>
            </a:r>
            <a:r>
              <a:rPr lang="ru-RU" sz="1800" b="1" dirty="0" err="1" smtClean="0">
                <a:ln w="11430"/>
                <a:solidFill>
                  <a:srgbClr val="003300"/>
                </a:solidFill>
                <a:effectLst>
                  <a:glow rad="2286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Титовская</a:t>
            </a:r>
            <a:r>
              <a:rPr lang="ru-RU" sz="1800" b="1" dirty="0" smtClean="0">
                <a:ln w="11430"/>
                <a:solidFill>
                  <a:srgbClr val="003300"/>
                </a:solidFill>
                <a:effectLst>
                  <a:glow rad="2286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ООШ» </a:t>
            </a:r>
          </a:p>
          <a:p>
            <a:pPr marL="0" indent="0" algn="ctr">
              <a:buNone/>
            </a:pPr>
            <a:r>
              <a:rPr lang="ru-RU" sz="1800" b="1" dirty="0" err="1" smtClean="0">
                <a:ln w="11430"/>
                <a:solidFill>
                  <a:srgbClr val="003300"/>
                </a:solidFill>
                <a:effectLst>
                  <a:glow rad="2286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с.Титовка</a:t>
            </a:r>
            <a:r>
              <a:rPr lang="ru-RU" sz="1800" b="1" dirty="0" smtClean="0">
                <a:ln w="11430"/>
                <a:solidFill>
                  <a:srgbClr val="003300"/>
                </a:solidFill>
                <a:effectLst>
                  <a:glow rad="2286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Егорьевский р-он, Алтайский край</a:t>
            </a:r>
            <a:endParaRPr lang="ru-RU" sz="1800" b="1" dirty="0">
              <a:ln w="11430"/>
              <a:solidFill>
                <a:srgbClr val="003300"/>
              </a:solidFill>
              <a:effectLst>
                <a:glow rad="2286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K:\На педсовет\862821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1666487" cy="125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31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452" y="332656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ЯНВАРЬ</a:t>
            </a:r>
            <a:endParaRPr lang="ru-RU" sz="24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46672" y="332656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1452" y="847367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  <a:endParaRPr lang="ru-RU" sz="24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46672" y="847367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1452" y="1362077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МАРТ</a:t>
            </a:r>
            <a:endParaRPr lang="ru-RU" sz="24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46672" y="1362077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1452" y="1876788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  <a:endParaRPr lang="ru-RU" sz="24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46672" y="1876788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1452" y="2391499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  <a:endParaRPr lang="ru-RU" sz="24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46672" y="2391499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1452" y="2906209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ИЮНЬ</a:t>
            </a:r>
            <a:endParaRPr lang="ru-RU" sz="24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446672" y="2906209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1452" y="3420920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ИЮЛЬ</a:t>
            </a:r>
            <a:endParaRPr lang="ru-RU" sz="24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446672" y="3420920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1452" y="3935631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АВГУСТ</a:t>
            </a:r>
            <a:endParaRPr lang="ru-RU" sz="24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446672" y="3935631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1452" y="4450341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</a:t>
            </a:r>
            <a:endParaRPr lang="ru-RU" sz="24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446672" y="4450341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1452" y="4965052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</a:t>
            </a:r>
            <a:endParaRPr lang="ru-RU" sz="24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446672" y="4965052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1452" y="5479763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НОЯБРЬ</a:t>
            </a:r>
            <a:endParaRPr lang="ru-RU" sz="24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446672" y="5479763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1452" y="6021288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  <a:endParaRPr lang="ru-RU" sz="24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446672" y="6021288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79912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355976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932040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08104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84168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660232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236296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812360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9188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67944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4400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2007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96136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7220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948264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2432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10039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419872" y="413155"/>
            <a:ext cx="5184576" cy="1049779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 светит веселей, у медведицы родятся медвежата</a:t>
            </a:r>
            <a:endParaRPr lang="ru-RU" sz="28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084168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236296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64400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37220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52432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10039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896650" y="1812449"/>
            <a:ext cx="4131734" cy="3071449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Месяц дотерпи до весны</a:t>
            </a:r>
          </a:p>
          <a:p>
            <a:pPr algn="ctr"/>
            <a:r>
              <a:rPr lang="ru-RU" altLang="ru-RU" sz="2400" b="1" dirty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Третий месяц зимы </a:t>
            </a:r>
          </a:p>
          <a:p>
            <a:pPr algn="ctr"/>
            <a:r>
              <a:rPr lang="ru-RU" altLang="ru-RU" sz="2400" b="1" dirty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ФЕВРАЛЬ – </a:t>
            </a:r>
            <a:r>
              <a:rPr lang="ru-RU" altLang="ru-RU" sz="2400" b="1" dirty="0" err="1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перезимок</a:t>
            </a:r>
            <a:r>
              <a:rPr lang="ru-RU" altLang="ru-RU" sz="2400" b="1" dirty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. Вьюги да метели под февраль полетели; бегут по снегу, а следу  нету.</a:t>
            </a:r>
          </a:p>
        </p:txBody>
      </p:sp>
      <p:pic>
        <p:nvPicPr>
          <p:cNvPr id="56" name="Picture 16" descr="http://www.stihi.ru/pics/2013/02/08/61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5839" y="1848280"/>
            <a:ext cx="4149659" cy="302088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57" name="Picture 2" descr="C:\Users\Тамара\Downloads\i_095+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122508" y="597334"/>
            <a:ext cx="504194" cy="50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" descr="D:\Новая папка9\Картинки разные\Рисунок4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6352125"/>
            <a:ext cx="936104" cy="4612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Умножение 61">
            <a:hlinkClick r:id="" action="ppaction://hlinkshowjump?jump=endshow"/>
          </p:cNvPr>
          <p:cNvSpPr/>
          <p:nvPr/>
        </p:nvSpPr>
        <p:spPr>
          <a:xfrm>
            <a:off x="8507759" y="0"/>
            <a:ext cx="576064" cy="576064"/>
          </a:xfrm>
          <a:prstGeom prst="mathMultiply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04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49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452" y="332656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ЯНВАРЬ</a:t>
            </a:r>
            <a:endParaRPr lang="ru-RU" sz="28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46672" y="332656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1452" y="847367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  <a:endParaRPr lang="ru-RU" sz="24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46672" y="847367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28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1452" y="1362077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МАРТ</a:t>
            </a:r>
            <a:endParaRPr lang="ru-RU" sz="24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46672" y="1362077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8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1452" y="1876788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  <a:endParaRPr lang="ru-RU" sz="24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46672" y="1876788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8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1452" y="2391499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  <a:endParaRPr lang="ru-RU" sz="24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46672" y="2391499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1452" y="2906209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ИЮНЬ</a:t>
            </a:r>
            <a:endParaRPr lang="ru-RU" sz="24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446672" y="2906209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28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1452" y="3420920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ИЮЛЬ</a:t>
            </a:r>
            <a:endParaRPr lang="ru-RU" sz="24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446672" y="3420920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28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1452" y="3935631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АВГУСТ</a:t>
            </a:r>
            <a:endParaRPr lang="ru-RU" sz="24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446672" y="3935631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1452" y="4450341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</a:t>
            </a:r>
            <a:endParaRPr lang="ru-RU" sz="24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446672" y="4450341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1452" y="4965052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</a:t>
            </a:r>
            <a:endParaRPr lang="ru-RU" sz="24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446672" y="4965052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28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1452" y="5479763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НОЯБРЬ</a:t>
            </a:r>
            <a:endParaRPr lang="ru-RU" sz="24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446672" y="5479763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28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1452" y="5994473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  <a:endParaRPr lang="ru-RU" sz="24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446672" y="5994473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8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07904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83968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60032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36096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12160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88224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164288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740352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9188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67944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4400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2007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96136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7220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948264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2432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10039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419872" y="413155"/>
            <a:ext cx="5184576" cy="1049779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солнышка самый длинный трудовой день, оно в самой силе</a:t>
            </a:r>
            <a:endParaRPr lang="ru-RU" sz="28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164288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64400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37220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52432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10039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933980" y="1789074"/>
            <a:ext cx="4131734" cy="3071449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Месяц </a:t>
            </a:r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гнезд</a:t>
            </a:r>
            <a:endParaRPr lang="ru-RU" sz="2800" b="1" dirty="0"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800" b="1" dirty="0"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Первый месяц    </a:t>
            </a:r>
            <a:r>
              <a:rPr lang="ru-RU" altLang="ru-RU" sz="2800" b="1" dirty="0" smtClean="0"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лета.</a:t>
            </a:r>
            <a:endParaRPr lang="ru-RU" altLang="ru-RU" sz="2800" b="1" dirty="0"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800" b="1" dirty="0"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ИЮНЬ – розан-цвет. Конец </a:t>
            </a:r>
            <a:r>
              <a:rPr lang="ru-RU" altLang="ru-RU" sz="2800" b="1" dirty="0" err="1"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пролетья</a:t>
            </a:r>
            <a:r>
              <a:rPr lang="ru-RU" altLang="ru-RU" sz="2800" b="1" dirty="0"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endParaRPr lang="ru-RU" altLang="ru-RU" sz="2800" b="1" dirty="0" smtClean="0"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800" b="1" dirty="0" smtClean="0"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altLang="ru-RU" sz="2800" b="1" dirty="0"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лета.</a:t>
            </a:r>
          </a:p>
          <a:p>
            <a:pPr algn="ctr"/>
            <a:endParaRPr lang="ru-RU" altLang="ru-RU" sz="2800" b="1" dirty="0"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Picture 18" descr="http://3.bp.blogspot.com/-J8s80sygB1o/T9WfPIkf9XI/AAAAAAAABCw/g-KpW1Hssrc/s1600/%D0%9A%D0%BB%D1%83%D0%B1%D0%BD%D0%B8%D0%BA%D0%B0-%D0%B2-%D0%BA%D0%BE%D1%80%D0%B7%D0%B8%D0%BD%D0%BA%D0%B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765348"/>
            <a:ext cx="4209082" cy="3094623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1026" name="Picture 2" descr="D:\Новая папка9\Картинки разные\107720150_Dalee20.gif"/>
          <p:cNvPicPr>
            <a:picLocks noChangeAspect="1" noChangeArrowheads="1" noCrop="1"/>
          </p:cNvPicPr>
          <p:nvPr/>
        </p:nvPicPr>
        <p:blipFill>
          <a:blip r:embed="rId5" cstate="email">
            <a:duotone>
              <a:prstClr val="black"/>
              <a:srgbClr val="00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5467" y="6208165"/>
            <a:ext cx="1109278" cy="59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Тамара\Downloads\i_095+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774273" flipH="1">
            <a:off x="8193205" y="567883"/>
            <a:ext cx="438342" cy="5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" descr="D:\Новая папка9\Картинки разные\Рисунок4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6352125"/>
            <a:ext cx="936104" cy="4612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Умножение 53">
            <a:hlinkClick r:id="" action="ppaction://hlinkshowjump?jump=endshow"/>
          </p:cNvPr>
          <p:cNvSpPr/>
          <p:nvPr/>
        </p:nvSpPr>
        <p:spPr>
          <a:xfrm>
            <a:off x="8507759" y="0"/>
            <a:ext cx="576064" cy="576064"/>
          </a:xfrm>
          <a:prstGeom prst="mathMultiply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21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55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452" y="332656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ЯНВАРЬ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46672" y="332656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1452" y="847367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46672" y="847367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1452" y="1362077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МАРТ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46672" y="1362077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1452" y="1876788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46672" y="1876788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1452" y="2391499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46672" y="2391499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1452" y="2906209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ИЮНЬ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446672" y="2906209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1452" y="3420920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ИЮЛЬ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446672" y="3420920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1452" y="3935631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АВГУСТ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446672" y="3935631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1452" y="4450341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446672" y="4450341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1452" y="4965052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446672" y="4965052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1452" y="5479763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НОЯБРЬ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446672" y="5479763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1452" y="5994473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446672" y="5994473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07904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83968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60032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36096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12160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88224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164288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740352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9188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67944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4400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2007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96136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7220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948264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2432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10039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419872" y="413155"/>
            <a:ext cx="5184576" cy="1049779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Середина осени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164288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37220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52432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10039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902554" y="1802491"/>
            <a:ext cx="4131734" cy="3071449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Месяц полных кладовых </a:t>
            </a:r>
          </a:p>
          <a:p>
            <a:pPr algn="ctr"/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Второй месяц </a:t>
            </a: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осени</a:t>
            </a:r>
            <a:endParaRPr lang="ru-RU" alt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ОКТЯБРЬ – листопад, </a:t>
            </a:r>
            <a:r>
              <a:rPr lang="ru-RU" altLang="ru-RU" sz="24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грязник</a:t>
            </a: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зазимник</a:t>
            </a: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alt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20" descr="http://bestcrimea.com/uploads/posts/2013-10/1380743205_15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6651" y="1797711"/>
            <a:ext cx="4131733" cy="3071449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53" name="Picture 2" descr="C:\Users\Тамара\Downloads\i_095+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668344" y="504821"/>
            <a:ext cx="897093" cy="8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" descr="D:\Новая папка9\Картинки разные\Рисунок4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6352125"/>
            <a:ext cx="936104" cy="4612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Умножение 51">
            <a:hlinkClick r:id="" action="ppaction://hlinkshowjump?jump=endshow"/>
          </p:cNvPr>
          <p:cNvSpPr/>
          <p:nvPr/>
        </p:nvSpPr>
        <p:spPr>
          <a:xfrm>
            <a:off x="8507759" y="0"/>
            <a:ext cx="576064" cy="576064"/>
          </a:xfrm>
          <a:prstGeom prst="mathMultiply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30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0" grpId="0" animBg="1"/>
      <p:bldP spid="58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452" y="332656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ЯНВАРЬ</a:t>
            </a:r>
            <a:endParaRPr lang="ru-RU" sz="24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46672" y="332656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1452" y="847367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  <a:endParaRPr lang="ru-RU" sz="24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46672" y="847367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1452" y="1362077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МАРТ</a:t>
            </a:r>
            <a:endParaRPr lang="ru-RU" sz="24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46672" y="1362077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1452" y="1876788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  <a:endParaRPr lang="ru-RU" sz="24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46672" y="1876788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1452" y="2391499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  <a:endParaRPr lang="ru-RU" sz="24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46672" y="2391499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1452" y="2906209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ИЮНЬ</a:t>
            </a:r>
            <a:endParaRPr lang="ru-RU" sz="24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446672" y="2906209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1452" y="3420920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ИЮЛЬ</a:t>
            </a:r>
            <a:endParaRPr lang="ru-RU" sz="24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446672" y="3420920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1452" y="3935631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АВГУСТ</a:t>
            </a:r>
            <a:endParaRPr lang="ru-RU" sz="24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446672" y="3935631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1452" y="4450341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</a:t>
            </a:r>
            <a:endParaRPr lang="ru-RU" sz="24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446672" y="4450341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1452" y="4965052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</a:t>
            </a:r>
            <a:endParaRPr lang="ru-RU" sz="24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446672" y="4965052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1452" y="5479763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НОЯБРЬ</a:t>
            </a:r>
            <a:endParaRPr lang="ru-RU" sz="24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446672" y="5479763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1452" y="5994473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  <a:endParaRPr lang="ru-RU" sz="24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446672" y="5994473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07904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83968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60032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36096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12160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88224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164288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740352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9188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67944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4400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2007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96136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7220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948264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2432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10039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419872" y="413155"/>
            <a:ext cx="5184576" cy="1049779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Разгар лета, самый хороший месяц для птенцов и для зверей</a:t>
            </a:r>
            <a:endParaRPr lang="ru-RU" sz="28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164288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52432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10039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905696" y="1772816"/>
            <a:ext cx="4131734" cy="3071449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Месяц </a:t>
            </a:r>
            <a:r>
              <a:rPr lang="ru-RU" sz="2800" b="1" dirty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птенцов</a:t>
            </a:r>
          </a:p>
          <a:p>
            <a:pPr algn="ctr"/>
            <a:r>
              <a:rPr lang="ru-RU" altLang="ru-RU" sz="24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altLang="ru-RU" sz="2400" b="1" dirty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месяц </a:t>
            </a:r>
            <a:r>
              <a:rPr lang="ru-RU" altLang="ru-RU" sz="2400" b="1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лета</a:t>
            </a:r>
            <a:endParaRPr lang="ru-RU" altLang="ru-RU" sz="24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ИЮЛЬ – макушка лета – устали не знает, всё прибирает.</a:t>
            </a:r>
          </a:p>
          <a:p>
            <a:pPr algn="ctr"/>
            <a:endParaRPr lang="ru-RU" altLang="ru-RU" sz="2400" b="1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24" descr="Птенец зарянки [Николай Чуксин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9592" y="1772816"/>
            <a:ext cx="4131733" cy="3071449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52" name="Picture 2" descr="C:\Users\Тамара\Downloads\i_095+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04870" flipH="1">
            <a:off x="8135654" y="535042"/>
            <a:ext cx="500066" cy="49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" descr="D:\Новая папка9\Картинки разные\Рисунок4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6352125"/>
            <a:ext cx="936104" cy="4612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Умножение 52">
            <a:hlinkClick r:id="" action="ppaction://hlinkshowjump?jump=endshow"/>
          </p:cNvPr>
          <p:cNvSpPr/>
          <p:nvPr/>
        </p:nvSpPr>
        <p:spPr>
          <a:xfrm>
            <a:off x="8507759" y="0"/>
            <a:ext cx="576064" cy="576064"/>
          </a:xfrm>
          <a:prstGeom prst="mathMultiply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88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60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452" y="332656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ЯНВАРЬ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46672" y="332656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1452" y="847367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46672" y="847367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1452" y="1362077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МАРТ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46672" y="1362077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1452" y="1876788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46672" y="1876788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1452" y="2391499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46672" y="2391499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1452" y="2906209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ИЮНЬ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446672" y="2906209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1452" y="3420920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ИЮЛЬ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446672" y="3420920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1452" y="3935631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АВГУСТ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446672" y="3935631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1452" y="4450341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446672" y="4450341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1452" y="4965052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446672" y="4965052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1452" y="5479763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НОЯБРЬ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446672" y="5479763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1452" y="5994473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446672" y="5994473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79912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355976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932040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08104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84168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660232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236296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812360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9188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67944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4400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2007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96136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7220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948264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2432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10039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419872" y="413155"/>
            <a:ext cx="5184576" cy="1049779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греет меньше, дни стали короче, чаще идут дожди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236296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10039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995936" y="1772816"/>
            <a:ext cx="4131734" cy="3071449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Месяц прощания перелётных с родиной </a:t>
            </a:r>
          </a:p>
          <a:p>
            <a:pPr algn="ctr"/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Первый месяц осени </a:t>
            </a:r>
          </a:p>
          <a:p>
            <a:pPr algn="ctr"/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СЕНТЯБРЬ – </a:t>
            </a:r>
            <a:r>
              <a:rPr lang="ru-RU" altLang="ru-RU" sz="24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хмурень</a:t>
            </a: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ревун. Всё чаще начинает хмуриться небо, ревёт ветер. </a:t>
            </a:r>
          </a:p>
          <a:p>
            <a:pPr algn="ctr"/>
            <a:endParaRPr lang="ru-RU" alt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26" descr="http://www.fun4child.ru/uploads/posts/2012-06/1340813915_77937965_0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6" y="1772815"/>
            <a:ext cx="4131733" cy="3127897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50" name="Picture 2" descr="C:\Users\Тамара\Downloads\i_095+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976274" y="783028"/>
            <a:ext cx="648249" cy="64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" descr="D:\Новая папка9\Картинки разные\Рисунок4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6352125"/>
            <a:ext cx="936104" cy="4612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Умножение 51">
            <a:hlinkClick r:id="" action="ppaction://hlinkshowjump?jump=endshow"/>
          </p:cNvPr>
          <p:cNvSpPr/>
          <p:nvPr/>
        </p:nvSpPr>
        <p:spPr>
          <a:xfrm>
            <a:off x="8507759" y="0"/>
            <a:ext cx="576064" cy="576064"/>
          </a:xfrm>
          <a:prstGeom prst="mathMultiply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7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8" grpId="0" animBg="1"/>
      <p:bldP spid="51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452" y="332656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ЯНВАРЬ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46672" y="332656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1452" y="847367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46672" y="847367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1452" y="1362077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МАРТ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46672" y="1362077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1452" y="1876788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46672" y="1876788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1452" y="2391499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46672" y="2391499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1452" y="2906209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ИЮНЬ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446672" y="2906209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1452" y="3420920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ИЮЛЬ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446672" y="3420920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1452" y="3935631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АВГУСТ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446672" y="3935631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1452" y="4450341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446672" y="4450341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1452" y="4965052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446672" y="4965052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1452" y="5479763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НОЯБРЬ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446672" y="5479763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1452" y="5994473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446672" y="5994473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3200" dirty="0">
              <a:solidFill>
                <a:schemeClr val="tx1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07904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83968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60032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36096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12160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88224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164288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740352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9188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67944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4400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2007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96136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7220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948264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2432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10039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419872" y="413155"/>
            <a:ext cx="5184576" cy="1049779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dirty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Река покрывается льдом, последний месяц осени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810039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946293" y="1772816"/>
            <a:ext cx="4131734" cy="3071449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Месяц зимних гостей</a:t>
            </a:r>
          </a:p>
          <a:p>
            <a:pPr algn="ctr"/>
            <a:r>
              <a:rPr lang="ru-RU" altLang="ru-RU" sz="2400" dirty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Третий месяц осени </a:t>
            </a:r>
            <a:r>
              <a:rPr lang="ru-RU" altLang="ru-RU" sz="2400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НОЯБРЬ </a:t>
            </a:r>
            <a:r>
              <a:rPr lang="ru-RU" altLang="ru-RU" sz="2400" dirty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400" dirty="0" err="1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полузимник</a:t>
            </a:r>
            <a:r>
              <a:rPr lang="ru-RU" altLang="ru-RU" sz="2400" dirty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,  прикрывает землю снежным покрывалом. Ноябрь – </a:t>
            </a:r>
            <a:r>
              <a:rPr lang="ru-RU" altLang="ru-RU" sz="2400" dirty="0" err="1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сентябрёв</a:t>
            </a:r>
            <a:r>
              <a:rPr lang="ru-RU" altLang="ru-RU" sz="2400" dirty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внук, </a:t>
            </a:r>
            <a:r>
              <a:rPr lang="ru-RU" altLang="ru-RU" sz="2400" dirty="0" err="1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октябрёв</a:t>
            </a:r>
            <a:r>
              <a:rPr lang="ru-RU" altLang="ru-RU" sz="2400" dirty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сын, декабрю родной брат.</a:t>
            </a:r>
          </a:p>
          <a:p>
            <a:pPr algn="ctr"/>
            <a:endParaRPr lang="ru-RU" altLang="ru-RU" sz="2400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" name="Picture 28" descr="Ноябрь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6293" y="1772816"/>
            <a:ext cx="4154099" cy="3104406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51" name="Picture 2" descr="C:\Users\Тамара\Downloads\i_095+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781709" flipH="1">
            <a:off x="7860576" y="562976"/>
            <a:ext cx="730478" cy="73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Умножение 49">
            <a:hlinkClick r:id="" action="ppaction://hlinkshowjump?jump=endshow"/>
          </p:cNvPr>
          <p:cNvSpPr/>
          <p:nvPr/>
        </p:nvSpPr>
        <p:spPr>
          <a:xfrm>
            <a:off x="8507759" y="0"/>
            <a:ext cx="576064" cy="576064"/>
          </a:xfrm>
          <a:prstGeom prst="mathMultiply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4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2" grpId="0" animBg="1"/>
      <p:bldP spid="61" grpId="0" animBg="1"/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347" y="903835"/>
            <a:ext cx="8858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Бианки, В.В. Лесная газета. Сказки и рассказы /Виталий </a:t>
            </a:r>
            <a:r>
              <a:rPr lang="ru-RU" sz="1400" dirty="0" err="1" smtClean="0"/>
              <a:t>бианки</a:t>
            </a:r>
            <a:r>
              <a:rPr lang="ru-RU" sz="1400" dirty="0" smtClean="0"/>
              <a:t>; </a:t>
            </a:r>
            <a:r>
              <a:rPr lang="ru-RU" sz="1400" dirty="0" err="1" smtClean="0"/>
              <a:t>худож</a:t>
            </a:r>
            <a:r>
              <a:rPr lang="ru-RU" sz="1400" dirty="0" smtClean="0"/>
              <a:t>. </a:t>
            </a:r>
            <a:r>
              <a:rPr lang="ru-RU" sz="1400" dirty="0" err="1" smtClean="0"/>
              <a:t>А.Аземша</a:t>
            </a:r>
            <a:r>
              <a:rPr lang="ru-RU" sz="1400" dirty="0" smtClean="0"/>
              <a:t>, </a:t>
            </a:r>
            <a:r>
              <a:rPr lang="ru-RU" sz="1400" dirty="0" err="1" smtClean="0"/>
              <a:t>С.Бордюг</a:t>
            </a:r>
            <a:r>
              <a:rPr lang="ru-RU" sz="1400" dirty="0" smtClean="0"/>
              <a:t> и </a:t>
            </a:r>
            <a:r>
              <a:rPr lang="ru-RU" sz="1400" dirty="0" err="1" smtClean="0"/>
              <a:t>Н.Трепенок</a:t>
            </a:r>
            <a:r>
              <a:rPr lang="ru-RU" sz="1400" dirty="0" smtClean="0"/>
              <a:t>. – М.:</a:t>
            </a:r>
            <a:r>
              <a:rPr lang="ru-RU" sz="1400" dirty="0" err="1" smtClean="0"/>
              <a:t>Астрель:АСТ</a:t>
            </a:r>
            <a:r>
              <a:rPr lang="ru-RU" sz="1400" dirty="0" smtClean="0"/>
              <a:t>, 2010. -414, [2] с. –(Внеклассное чтение).</a:t>
            </a:r>
          </a:p>
          <a:p>
            <a:r>
              <a:rPr lang="ru-RU" sz="1400" dirty="0" smtClean="0"/>
              <a:t>Бианки, В.В. Лесные разведчики /</a:t>
            </a:r>
            <a:r>
              <a:rPr lang="ru-RU" sz="1400" dirty="0" err="1" smtClean="0"/>
              <a:t>В.В.Бианки</a:t>
            </a:r>
            <a:r>
              <a:rPr lang="ru-RU" sz="1400" dirty="0" smtClean="0"/>
              <a:t>. М.:РИПОЛ классик, 2011 – 96с.-ил.-(Галерея детской классики).</a:t>
            </a:r>
            <a:endParaRPr lang="ru-RU" sz="1400" dirty="0" smtClean="0">
              <a:hlinkClick r:id="rId2"/>
            </a:endParaRPr>
          </a:p>
          <a:p>
            <a:pPr>
              <a:defRPr/>
            </a:pPr>
            <a:r>
              <a:rPr lang="ru-RU" sz="1400" u="sng" dirty="0">
                <a:hlinkClick r:id="rId3"/>
              </a:rPr>
              <a:t>http://allgraf.net/clipart/background-and-texture/34207-detskie-krasochnye-fony.html</a:t>
            </a:r>
            <a:endParaRPr lang="ru-RU" sz="1400" u="sng" dirty="0"/>
          </a:p>
          <a:p>
            <a:pPr>
              <a:defRPr/>
            </a:pPr>
            <a:r>
              <a:rPr lang="ru-RU" sz="1400" u="sng" dirty="0">
                <a:hlinkClick r:id="rId4"/>
              </a:rPr>
              <a:t>http://img-fotki.yandex.ru/get/6100/136487634.3c2/0_82fae_303bb0d4_XXL.png</a:t>
            </a:r>
            <a:r>
              <a:rPr lang="ru-RU" sz="1400" u="sng" dirty="0"/>
              <a:t>   -</a:t>
            </a:r>
            <a:r>
              <a:rPr lang="ru-RU" sz="1400" u="sng" dirty="0" smtClean="0"/>
              <a:t>муравьи</a:t>
            </a:r>
            <a:endParaRPr lang="ru-RU" sz="1400" dirty="0" smtClean="0">
              <a:hlinkClick r:id="rId2"/>
            </a:endParaRPr>
          </a:p>
          <a:p>
            <a:r>
              <a:rPr lang="en-US" sz="1400" dirty="0" smtClean="0">
                <a:hlinkClick r:id="rId2"/>
              </a:rPr>
              <a:t>https://http://club.foto.ru/gallery/images/preview/2007/11/26/994491.jpg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http://www.fun4child.ru/uploads/posts/2012-06/1340813915_77937965_02.jpg</a:t>
            </a:r>
            <a:endParaRPr lang="ru-RU" sz="1400" dirty="0" smtClean="0"/>
          </a:p>
          <a:p>
            <a:r>
              <a:rPr lang="en-US" sz="1400" dirty="0" smtClean="0">
                <a:hlinkClick r:id="rId6"/>
              </a:rPr>
              <a:t>http://www.zapovednik-vrn.ru/netcat_files/File/IMG_1894-2.jpg</a:t>
            </a:r>
            <a:endParaRPr lang="ru-RU" sz="1400" dirty="0" smtClean="0"/>
          </a:p>
          <a:p>
            <a:r>
              <a:rPr lang="en-US" sz="1400" dirty="0" smtClean="0">
                <a:hlinkClick r:id="rId7"/>
              </a:rPr>
              <a:t>http://www.kznportal.ru/www2/ng2.jpg</a:t>
            </a:r>
            <a:endParaRPr lang="ru-RU" sz="1400" dirty="0" smtClean="0"/>
          </a:p>
          <a:p>
            <a:r>
              <a:rPr lang="en-US" sz="1400" dirty="0" smtClean="0">
                <a:hlinkClick r:id="rId8"/>
              </a:rPr>
              <a:t>http://bibpol.ru/wp-content/uploads/2014/04/123208678.jpg</a:t>
            </a:r>
            <a:endParaRPr lang="ru-RU" sz="1400" dirty="0" smtClean="0"/>
          </a:p>
          <a:p>
            <a:r>
              <a:rPr lang="en-US" sz="1400" dirty="0" smtClean="0">
                <a:hlinkClick r:id="rId9"/>
              </a:rPr>
              <a:t>http://clodo.infoniac.ru/iblock/109/109d83e896d9ae44fb2713113dbf8fca.jpg</a:t>
            </a:r>
            <a:endParaRPr lang="ru-RU" sz="1400" dirty="0" smtClean="0"/>
          </a:p>
          <a:p>
            <a:r>
              <a:rPr lang="en-US" sz="1400" dirty="0" smtClean="0">
                <a:hlinkClick r:id="rId10"/>
              </a:rPr>
              <a:t>http://www.artlib.ru/objects/gallery_569/artlib_gallery-284567-b.jpg</a:t>
            </a:r>
            <a:endParaRPr lang="ru-RU" sz="1400" dirty="0" smtClean="0"/>
          </a:p>
          <a:p>
            <a:r>
              <a:rPr lang="en-US" sz="1400" dirty="0" smtClean="0">
                <a:hlinkClick r:id="rId11"/>
              </a:rPr>
              <a:t>http://img0.liveinternet.ru/images/attach/c/9/107/600/107600232_snegir.jpg</a:t>
            </a:r>
            <a:endParaRPr lang="ru-RU" sz="1400" dirty="0" smtClean="0"/>
          </a:p>
          <a:p>
            <a:r>
              <a:rPr lang="en-US" sz="1400" dirty="0" smtClean="0">
                <a:hlinkClick r:id="rId12"/>
              </a:rPr>
              <a:t>http://www.stihi.ru/pics/2013/02/08/6169.jpg</a:t>
            </a:r>
            <a:endParaRPr lang="ru-RU" sz="1400" dirty="0" smtClean="0"/>
          </a:p>
          <a:p>
            <a:r>
              <a:rPr lang="en-US" sz="1400" dirty="0" smtClean="0">
                <a:hlinkClick r:id="rId13"/>
              </a:rPr>
              <a:t>http://3.bp.blogspot.com/-J8s80sygB1o/T9WfPIkf9XI/AAAAAAAABCw/g-KpW1Hssrc/s1600/%D0%9A%D0%BB%D1%83%D0%B1%D0%BD%D0%B8%D0%BA%D0%B0-%D0%B2-%D0%BA%D0%BE%D1%80%D0%B7%D0%B8%D0%BD%D0%BA%D0%B5.jpg</a:t>
            </a:r>
            <a:endParaRPr lang="ru-RU" sz="1400" dirty="0" smtClean="0"/>
          </a:p>
          <a:p>
            <a:r>
              <a:rPr lang="en-US" sz="1400" dirty="0" smtClean="0">
                <a:hlinkClick r:id="rId14"/>
              </a:rPr>
              <a:t>http://bestcrimea.com/uploads/posts/2013-10/1380743205_1582.jpg</a:t>
            </a:r>
            <a:endParaRPr lang="ru-RU" sz="1400" dirty="0" smtClean="0"/>
          </a:p>
          <a:p>
            <a:r>
              <a:rPr lang="en-US" sz="1400" dirty="0" smtClean="0">
                <a:hlinkClick r:id="rId15"/>
              </a:rPr>
              <a:t>https://http://samlib.ru/img/c/chuksin_n_j/nestlings/nes_20.jpg</a:t>
            </a:r>
            <a:r>
              <a:rPr lang="ru-RU" sz="1400" dirty="0" smtClean="0"/>
              <a:t>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Технологический приём анимированной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сорбонки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16"/>
              </a:rPr>
              <a:t>://www.uchmet.ru/library/material/144000/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выполнить приём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17"/>
              </a:rPr>
              <a:t>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7"/>
              </a:rPr>
              <a:t>didaktor.ru/kak-vypolnit-priyom-sorbonka/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Аствацатуров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Г.О. Технологический прием «Анимированная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сорбонка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–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18"/>
              </a:rPr>
              <a:t>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8"/>
              </a:rPr>
              <a:t>www.itn.ru/communities.aspx?cat_no=13748&amp;d_no=222265&amp;ext=Attachment.aspx?Id=97001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735498" y="188640"/>
            <a:ext cx="27679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4000" dirty="0">
              <a:effectLst>
                <a:glow rad="1270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возврат 3">
            <a:hlinkClick r:id="rId19" action="ppaction://hlinksldjump" highlightClick="1"/>
          </p:cNvPr>
          <p:cNvSpPr/>
          <p:nvPr/>
        </p:nvSpPr>
        <p:spPr>
          <a:xfrm>
            <a:off x="8515288" y="6198568"/>
            <a:ext cx="521208" cy="470792"/>
          </a:xfrm>
          <a:prstGeom prst="actionButtonReturn">
            <a:avLst/>
          </a:prstGeom>
          <a:solidFill>
            <a:srgbClr val="61FF6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11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00808"/>
            <a:ext cx="41044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11430"/>
                <a:solidFill>
                  <a:srgbClr val="003300"/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cs typeface="Aharoni" panose="02010803020104030203" pitchFamily="2" charset="-79"/>
              </a:rPr>
              <a:t>Бродить искать,</a:t>
            </a:r>
          </a:p>
          <a:p>
            <a:r>
              <a:rPr lang="ru-RU" sz="3200" b="1" dirty="0">
                <a:ln w="11430"/>
                <a:solidFill>
                  <a:srgbClr val="003300"/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cs typeface="Aharoni" panose="02010803020104030203" pitchFamily="2" charset="-79"/>
              </a:rPr>
              <a:t>искать  и находить,</a:t>
            </a:r>
          </a:p>
          <a:p>
            <a:r>
              <a:rPr lang="ru-RU" sz="3200" b="1" dirty="0">
                <a:ln w="11430"/>
                <a:solidFill>
                  <a:srgbClr val="003300"/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cs typeface="Aharoni" panose="02010803020104030203" pitchFamily="2" charset="-79"/>
              </a:rPr>
              <a:t>найти и радость,</a:t>
            </a:r>
          </a:p>
          <a:p>
            <a:r>
              <a:rPr lang="ru-RU" sz="3200" b="1" dirty="0">
                <a:ln w="11430"/>
                <a:solidFill>
                  <a:srgbClr val="003300"/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cs typeface="Aharoni" panose="02010803020104030203" pitchFamily="2" charset="-79"/>
              </a:rPr>
              <a:t>радость и удивление…</a:t>
            </a:r>
          </a:p>
          <a:p>
            <a:r>
              <a:rPr lang="ru-RU" sz="3200" b="1" dirty="0">
                <a:ln w="11430"/>
                <a:solidFill>
                  <a:srgbClr val="003300"/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cs typeface="Aharoni" panose="02010803020104030203" pitchFamily="2" charset="-79"/>
              </a:rPr>
              <a:t>  </a:t>
            </a:r>
            <a:r>
              <a:rPr lang="ru-RU" b="1" dirty="0">
                <a:ln w="11430"/>
                <a:solidFill>
                  <a:srgbClr val="003300"/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cs typeface="Aharoni" panose="02010803020104030203" pitchFamily="2" charset="-79"/>
              </a:rPr>
              <a:t>из записной книжки </a:t>
            </a:r>
            <a:r>
              <a:rPr lang="ru-RU" b="1" dirty="0" err="1">
                <a:ln w="11430"/>
                <a:solidFill>
                  <a:srgbClr val="003300"/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cs typeface="Aharoni" panose="02010803020104030203" pitchFamily="2" charset="-79"/>
              </a:rPr>
              <a:t>В.В.Бианки</a:t>
            </a:r>
            <a:endParaRPr lang="ru-RU" b="1" dirty="0">
              <a:ln w="11430"/>
              <a:solidFill>
                <a:srgbClr val="003300"/>
              </a:solidFill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anose="02040503050406030204" pitchFamily="18" charset="0"/>
              <a:cs typeface="Aharoni" panose="02010803020104030203" pitchFamily="2" charset="-79"/>
            </a:endParaRPr>
          </a:p>
          <a:p>
            <a:pPr lvl="0"/>
            <a:endParaRPr lang="ru-RU" sz="3200" dirty="0"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3" name="Picture 2" descr="C:\Users\Тамара\Downloads\Бианки\17052011_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730837"/>
            <a:ext cx="3804071" cy="5060848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Новая папка9\Картинки разные\Рисунок4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6352125"/>
            <a:ext cx="936104" cy="4612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8507759" y="0"/>
            <a:ext cx="576064" cy="576064"/>
          </a:xfrm>
          <a:prstGeom prst="mathMultiply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ведения 6">
            <a:hlinkClick r:id="rId6" action="ppaction://hlinksldjump" highlightClick="1"/>
          </p:cNvPr>
          <p:cNvSpPr/>
          <p:nvPr/>
        </p:nvSpPr>
        <p:spPr>
          <a:xfrm>
            <a:off x="486413" y="6237312"/>
            <a:ext cx="648072" cy="521208"/>
          </a:xfrm>
          <a:prstGeom prst="actionButtonInformation">
            <a:avLst/>
          </a:prstGeom>
          <a:solidFill>
            <a:srgbClr val="61FF6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83979" y="5076057"/>
            <a:ext cx="5724127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glow rad="190500">
                    <a:schemeClr val="bg1"/>
                  </a:glow>
                </a:effectLst>
                <a:latin typeface="Georgia" pitchFamily="18" charset="0"/>
              </a:rPr>
              <a:t>Бианки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glow rad="190500">
                    <a:schemeClr val="bg1"/>
                  </a:glow>
                </a:effectLst>
                <a:latin typeface="Georgia" pitchFamily="18" charset="0"/>
              </a:rPr>
              <a:t>Виталий </a:t>
            </a:r>
            <a:r>
              <a:rPr lang="ru-RU" sz="2400" b="1" i="1" dirty="0" smtClean="0">
                <a:effectLst>
                  <a:glow rad="190500">
                    <a:schemeClr val="bg1"/>
                  </a:glow>
                </a:effectLst>
                <a:latin typeface="Georgia" pitchFamily="18" charset="0"/>
              </a:rPr>
              <a:t> Валентинович               </a:t>
            </a:r>
            <a:endParaRPr lang="ru-RU" sz="2400" b="1" i="1" dirty="0">
              <a:effectLst>
                <a:glow rad="190500">
                  <a:schemeClr val="bg1"/>
                </a:glow>
              </a:effectLst>
              <a:latin typeface="Georgia" pitchFamily="18" charset="0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glow rad="190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(1894–1959)</a:t>
            </a:r>
          </a:p>
        </p:txBody>
      </p:sp>
      <p:sp>
        <p:nvSpPr>
          <p:cNvPr id="4" name="Управляющая кнопка: настраиваемая 3">
            <a:hlinkClick r:id="rId7" action="ppaction://hlinksldjump" highlightClick="1"/>
          </p:cNvPr>
          <p:cNvSpPr/>
          <p:nvPr/>
        </p:nvSpPr>
        <p:spPr>
          <a:xfrm>
            <a:off x="1331640" y="6256539"/>
            <a:ext cx="1728192" cy="521208"/>
          </a:xfrm>
          <a:prstGeom prst="actionButtonBlank">
            <a:avLst/>
          </a:prstGeom>
          <a:solidFill>
            <a:srgbClr val="61FF6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Arial Narrow" panose="020B0606020202030204" pitchFamily="34" charset="0"/>
              </a:rPr>
              <a:t>ПРАВИЛА  ИГРЫ</a:t>
            </a:r>
            <a:endParaRPr lang="ru-RU" sz="16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40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48905" y="1052736"/>
            <a:ext cx="6157823" cy="864096"/>
            <a:chOff x="568602" y="1345127"/>
            <a:chExt cx="6157823" cy="446945"/>
          </a:xfrm>
          <a:solidFill>
            <a:srgbClr val="CCFFFF"/>
          </a:solidFill>
          <a:scene3d>
            <a:camera prst="orthographicFront"/>
            <a:lightRig rig="flat" dir="t"/>
          </a:scene3d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568602" y="1345127"/>
              <a:ext cx="6157823" cy="446945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590420" y="1366945"/>
              <a:ext cx="6114187" cy="40330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87337" tIns="0" rIns="187337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Выберите букву, соответствующую правильному ответу и нажмите.</a:t>
              </a:r>
              <a:endParaRPr lang="ru-RU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504094" y="2276872"/>
            <a:ext cx="6157823" cy="1224136"/>
            <a:chOff x="568602" y="1345127"/>
            <a:chExt cx="6157823" cy="446945"/>
          </a:xfrm>
          <a:solidFill>
            <a:srgbClr val="CCFFFF"/>
          </a:solidFill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568602" y="1345127"/>
              <a:ext cx="6157823" cy="446945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590420" y="1366945"/>
              <a:ext cx="6114187" cy="40330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87337" tIns="0" rIns="187337" bIns="0" numCol="1" spcCol="1270" anchor="ctr" anchorCtr="0">
              <a:noAutofit/>
            </a:bodyPr>
            <a:lstStyle/>
            <a:p>
              <a:pPr marL="90488" lvl="0" algn="ctr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нажатии на </a:t>
              </a:r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букву  открываются буквы в клеточках, открываются приметы и появляется кнопка перехода </a:t>
              </a:r>
              <a:endPara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Скругленный прямоугольник 4"/>
          <p:cNvSpPr/>
          <p:nvPr/>
        </p:nvSpPr>
        <p:spPr>
          <a:xfrm>
            <a:off x="1525912" y="3717034"/>
            <a:ext cx="6114187" cy="779733"/>
          </a:xfrm>
          <a:prstGeom prst="rect">
            <a:avLst/>
          </a:prstGeom>
          <a:solidFill>
            <a:srgbClr val="CCFFFF"/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87337" tIns="0" rIns="187337" bIns="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буква выбрана неправильно, кнопка изменяет цвет.</a:t>
            </a:r>
            <a:endPara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547664" y="4653136"/>
            <a:ext cx="6157823" cy="1152128"/>
            <a:chOff x="568602" y="1345127"/>
            <a:chExt cx="6157823" cy="446945"/>
          </a:xfrm>
          <a:solidFill>
            <a:srgbClr val="CCFFFF"/>
          </a:solidFill>
          <a:scene3d>
            <a:camera prst="orthographicFront"/>
            <a:lightRig rig="flat" dir="t"/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568602" y="1345127"/>
              <a:ext cx="6157823" cy="446945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590420" y="1366945"/>
              <a:ext cx="6114187" cy="40330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87337" tIns="0" rIns="187337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выхода из режима просмотра нужно воспользоваться кнопкой</a:t>
              </a:r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в правом </a:t>
              </a:r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верхнем </a:t>
              </a: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углу </a:t>
              </a:r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слайда.</a:t>
              </a:r>
              <a:endPara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Умножение 13">
            <a:hlinkClick r:id="" action="ppaction://hlinkshowjump?jump=endshow"/>
          </p:cNvPr>
          <p:cNvSpPr/>
          <p:nvPr/>
        </p:nvSpPr>
        <p:spPr>
          <a:xfrm>
            <a:off x="5652120" y="5085184"/>
            <a:ext cx="288032" cy="288032"/>
          </a:xfrm>
          <a:prstGeom prst="mathMultiply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735498" y="188640"/>
            <a:ext cx="35846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8515288" y="6198568"/>
            <a:ext cx="521208" cy="470792"/>
          </a:xfrm>
          <a:prstGeom prst="actionButtonReturn">
            <a:avLst/>
          </a:prstGeom>
          <a:solidFill>
            <a:srgbClr val="61FF6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18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452" y="332656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ЯНВАРЬ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46672" y="332656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1452" y="847367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46672" y="847367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1452" y="1362077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МАРТ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46672" y="1362077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1452" y="1876788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46672" y="1876788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1452" y="2391499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46672" y="2391499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1452" y="2906209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ИЮНЬ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446672" y="2906209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1452" y="3420920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ИЮЛЬ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446672" y="3420920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1452" y="3935631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АВГУСТ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446672" y="3935631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1452" y="4450341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446672" y="4450341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1452" y="4965052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446672" y="4965052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1452" y="5479763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НОЯБРЬ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446672" y="5479763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1452" y="5994473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446672" y="5994473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00400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76464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52528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28592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04656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480720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56784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32848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384376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6044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36504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11256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68863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264696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84076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416824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99288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312368" y="413155"/>
            <a:ext cx="5184576" cy="1049779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Прилетели грачи, весна приходит в поле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600400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176464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52528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28592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904656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480720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056784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632848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384376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96044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536504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11256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68863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264696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84076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416824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99288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762796" y="1788893"/>
            <a:ext cx="4131734" cy="3071449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Месяц дотерпи до весны.</a:t>
            </a:r>
            <a:endParaRPr lang="ru-RU" alt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Первый месяц </a:t>
            </a: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весны. </a:t>
            </a:r>
            <a:r>
              <a:rPr lang="lt-LT" alt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21 марта в лесу празднуют Новый год – к весне поворот.</a:t>
            </a:r>
          </a:p>
          <a:p>
            <a:pPr algn="ctr"/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Весна освобождает землю от снега.</a:t>
            </a:r>
          </a:p>
          <a:p>
            <a:pPr algn="ctr"/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" name="Picture 4" descr="http://www.zapovednik-vrn.ru/netcat_files/File/IMG_1894-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62796" y="1812449"/>
            <a:ext cx="4166790" cy="3056711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6" name="Picture 2" descr="C:\Users\Тамара\Downloads\i_095+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624038" y="581443"/>
            <a:ext cx="87122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5" descr="D:\Новая папка9\Картинки разные\Рисунок4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6352125"/>
            <a:ext cx="936104" cy="4612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Умножение 68">
            <a:hlinkClick r:id="" action="ppaction://hlinkshowjump?jump=endshow"/>
          </p:cNvPr>
          <p:cNvSpPr/>
          <p:nvPr/>
        </p:nvSpPr>
        <p:spPr>
          <a:xfrm>
            <a:off x="8507759" y="0"/>
            <a:ext cx="576064" cy="576064"/>
          </a:xfrm>
          <a:prstGeom prst="mathMultiply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62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" grpId="0" animBg="1"/>
      <p:bldP spid="45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452" y="332656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ЯНВАРЬ</a:t>
            </a:r>
            <a:endParaRPr lang="ru-RU" sz="24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46672" y="332656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2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1452" y="847367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  <a:endParaRPr lang="ru-RU" sz="24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46672" y="847367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32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1452" y="1362077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МАРТ</a:t>
            </a:r>
            <a:endParaRPr lang="ru-RU" sz="24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46672" y="1362077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1452" y="1876788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  <a:endParaRPr lang="ru-RU" sz="24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46672" y="1876788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32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1452" y="2391499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  <a:endParaRPr lang="ru-RU" sz="24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46672" y="2391499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32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1452" y="2906209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ИЮНЬ</a:t>
            </a:r>
            <a:endParaRPr lang="ru-RU" sz="24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446672" y="2906209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32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1452" y="3420920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ИЮЛЬ</a:t>
            </a:r>
            <a:endParaRPr lang="ru-RU" sz="24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446672" y="3420920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32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1452" y="3935631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АВГУСТ</a:t>
            </a:r>
            <a:endParaRPr lang="ru-RU" sz="24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446672" y="3935631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1452" y="4450341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</a:t>
            </a:r>
            <a:endParaRPr lang="ru-RU" sz="24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446672" y="4450341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2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1452" y="4965052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</a:t>
            </a:r>
            <a:endParaRPr lang="ru-RU" sz="24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446672" y="4965052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32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1452" y="5479763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НОЯБРЬ</a:t>
            </a:r>
            <a:endParaRPr lang="ru-RU" sz="24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446672" y="5479763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32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1452" y="5994473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  <a:endParaRPr lang="ru-RU" sz="24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446672" y="5994473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32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35896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11960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88024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64088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40152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16216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92280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68344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1987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95936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148064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2412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0019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876256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45232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028384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347864" y="413155"/>
            <a:ext cx="5184576" cy="1049779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Носик года</a:t>
            </a:r>
            <a:endParaRPr lang="ru-RU" sz="320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88024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940152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516216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092280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668344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41987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995936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57200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148064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72412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30019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876256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45232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028384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211960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364088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881693" y="1772816"/>
            <a:ext cx="4131734" cy="3071449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Месяц </a:t>
            </a:r>
            <a:r>
              <a:rPr lang="ru-RU" sz="2400" b="1" dirty="0"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лютого </a:t>
            </a:r>
            <a:r>
              <a:rPr lang="ru-RU" sz="2400" b="1" dirty="0" smtClean="0"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голода. </a:t>
            </a:r>
            <a:r>
              <a:rPr lang="ru-RU" altLang="ru-RU" sz="2400" b="1" dirty="0" smtClean="0"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Второй месяц зимы. </a:t>
            </a:r>
            <a:r>
              <a:rPr lang="lt-LT" altLang="ru-RU" sz="2400" b="1" dirty="0" smtClean="0"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altLang="ru-RU" sz="2400" b="1" dirty="0" smtClean="0"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ЯНВАРЬ – к весне поворот; году начало, зиме серёдка; солнце на лето, зима на мороз. </a:t>
            </a:r>
          </a:p>
          <a:p>
            <a:pPr algn="ctr"/>
            <a:endParaRPr lang="ru-RU" altLang="ru-RU" sz="2400" b="1" dirty="0"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" name="Picture 6" descr="http://www.kznportal.ru/www2/ng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792727"/>
            <a:ext cx="4176464" cy="3071449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66" name="Picture 2" descr="C:\Users\Тамара\Downloads\i_095+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657037" y="557009"/>
            <a:ext cx="875402" cy="8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D:\Новая папка9\Картинки разные\Рисунок4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6352125"/>
            <a:ext cx="936104" cy="4612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Умножение 69">
            <a:hlinkClick r:id="" action="ppaction://hlinkshowjump?jump=endshow"/>
          </p:cNvPr>
          <p:cNvSpPr/>
          <p:nvPr/>
        </p:nvSpPr>
        <p:spPr>
          <a:xfrm>
            <a:off x="8507759" y="0"/>
            <a:ext cx="576064" cy="576064"/>
          </a:xfrm>
          <a:prstGeom prst="mathMultiply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4" grpId="0" animBg="1"/>
      <p:bldP spid="65" grpId="0" animBg="1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452" y="332656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ЯНВАРЬ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46672" y="332656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1452" y="847367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46672" y="847367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1452" y="1362077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МАРТ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46672" y="1362077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1452" y="1876788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46672" y="1876788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1452" y="2391499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46672" y="2391499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1452" y="2906209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ИЮНЬ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446672" y="2906209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1452" y="3420920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ИЮЛЬ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446672" y="3420920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1452" y="3935631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АВГУСТ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446672" y="3935631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1452" y="4450341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446672" y="4450341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1452" y="4965052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446672" y="4965052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1452" y="5479763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НОЯБРЬ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446672" y="5479763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1452" y="5994473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446672" y="5994473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35896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11960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88024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64088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40152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16216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92280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68344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1987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95936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148064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2412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0019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876256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45232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028384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347864" y="413155"/>
            <a:ext cx="5184576" cy="1049779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Лес оделся, все цветы цветут, все птички поют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88024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940152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516216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092280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668344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41987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995936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57200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148064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72412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30019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876256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45232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028384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788638" y="1812449"/>
            <a:ext cx="4131734" cy="3071449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Месяц песен и плясок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Третий месяц весны </a:t>
            </a: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Месяц </a:t>
            </a: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МАЙ – пой да гуляй</a:t>
            </a: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algn="ctr"/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Весна </a:t>
            </a: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начала одевать лес.</a:t>
            </a:r>
          </a:p>
          <a:p>
            <a:pPr algn="ctr"/>
            <a:endParaRPr lang="ru-RU" alt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" name="Picture 8" descr="http://bibpol.ru/wp-content/uploads/2014/04/1232086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6454" y="1812449"/>
            <a:ext cx="4201888" cy="30882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64" name="Picture 2" descr="C:\Users\Тамара\Downloads\i_095+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831052" y="435200"/>
            <a:ext cx="670663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" descr="D:\Новая папка9\Картинки разные\Рисунок4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6352125"/>
            <a:ext cx="936104" cy="4612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Умножение 61">
            <a:hlinkClick r:id="" action="ppaction://hlinkshowjump?jump=endshow"/>
          </p:cNvPr>
          <p:cNvSpPr/>
          <p:nvPr/>
        </p:nvSpPr>
        <p:spPr>
          <a:xfrm>
            <a:off x="8507759" y="0"/>
            <a:ext cx="576064" cy="576064"/>
          </a:xfrm>
          <a:prstGeom prst="mathMultiply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54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  <p:bldP spid="47" grpId="0" animBg="1"/>
      <p:bldP spid="52" grpId="0" animBg="1"/>
      <p:bldP spid="57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452" y="332656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ЯНВАРЬ</a:t>
            </a:r>
            <a:endParaRPr lang="ru-RU" sz="2400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46672" y="332656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200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1452" y="847367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  <a:endParaRPr lang="ru-RU" sz="2400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46672" y="847367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3200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1452" y="1362077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МАРТ</a:t>
            </a:r>
            <a:endParaRPr lang="ru-RU" sz="2400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46672" y="1362077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1452" y="1876788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  <a:endParaRPr lang="ru-RU" sz="2400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46672" y="1876788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3200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1452" y="2391499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  <a:endParaRPr lang="ru-RU" sz="2400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46672" y="2391499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3200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1452" y="2906209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ИЮНЬ</a:t>
            </a:r>
            <a:endParaRPr lang="ru-RU" sz="2400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446672" y="2906209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3200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1452" y="3420920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ИЮЛЬ</a:t>
            </a:r>
            <a:endParaRPr lang="ru-RU" sz="2400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446672" y="3420920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3200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1452" y="3935631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АВГУСТ</a:t>
            </a:r>
            <a:endParaRPr lang="ru-RU" sz="2400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446672" y="3935631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1452" y="4450341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</a:t>
            </a:r>
            <a:endParaRPr lang="ru-RU" sz="2400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446672" y="4450341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200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1452" y="4965052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</a:t>
            </a:r>
            <a:endParaRPr lang="ru-RU" sz="2400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446672" y="4965052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3200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1452" y="5479763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НОЯБРЬ</a:t>
            </a:r>
            <a:endParaRPr lang="ru-RU" sz="2400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446672" y="5479763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3200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1452" y="5994473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  <a:endParaRPr lang="ru-RU" sz="2400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446672" y="5994473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3200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07904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800" b="1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83968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60032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36096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12160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2800" b="1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88224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800" b="1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164288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740352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9188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800" b="1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67944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4400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2800" b="1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2007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800" b="1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96136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7220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2800" b="1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948264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2432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2800" b="1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10039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2800" b="1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419872" y="413155"/>
            <a:ext cx="5184576" cy="1049779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месяц лета</a:t>
            </a:r>
            <a:endParaRPr lang="ru-RU" sz="3200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012160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588224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164288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49188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067944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64400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22007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37220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948264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52432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10039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860646" y="1772816"/>
            <a:ext cx="4131734" cy="3071449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Месяц стай</a:t>
            </a:r>
            <a:endParaRPr lang="ru-RU" sz="2800" b="1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Третий </a:t>
            </a:r>
            <a:r>
              <a:rPr lang="ru-RU" altLang="ru-RU" sz="2400" b="1" dirty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месяц лета </a:t>
            </a:r>
            <a:r>
              <a:rPr lang="ru-RU" altLang="ru-RU" sz="2400" b="1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altLang="ru-RU" sz="2400" b="1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altLang="ru-RU" sz="2400" b="1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АВГУСТ </a:t>
            </a:r>
            <a:r>
              <a:rPr lang="ru-RU" altLang="ru-RU" sz="2400" b="1" dirty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400" b="1" dirty="0" err="1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зарник</a:t>
            </a:r>
            <a:r>
              <a:rPr lang="ru-RU" altLang="ru-RU" sz="2400" b="1" dirty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2400" b="1" dirty="0" smtClean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 smtClean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Ночью </a:t>
            </a:r>
            <a:r>
              <a:rPr lang="ru-RU" altLang="ru-RU" sz="2400" b="1" dirty="0">
                <a:solidFill>
                  <a:srgbClr val="003300"/>
                </a:solidFill>
                <a:effectLst>
                  <a:glow rad="508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беззвучно озаряют леса быстрые зарницы.</a:t>
            </a:r>
          </a:p>
          <a:p>
            <a:pPr algn="ctr"/>
            <a:endParaRPr lang="ru-RU" altLang="ru-RU" sz="2400" b="1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3300"/>
              </a:solidFill>
              <a:effectLst>
                <a:glow rad="508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" name="Picture 10" descr="http://clodo.infoniac.ru/iblock/109/109d83e896d9ae44fb2713113dbf8f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4285" y="1788376"/>
            <a:ext cx="4131734" cy="307186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65" name="Picture 2" descr="C:\Users\Тамара\Downloads\i_095+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992380" y="509416"/>
            <a:ext cx="648249" cy="8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" descr="D:\Новая папка9\Картинки разные\Рисунок4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6352125"/>
            <a:ext cx="936104" cy="4612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Умножение 61">
            <a:hlinkClick r:id="" action="ppaction://hlinkshowjump?jump=endshow"/>
          </p:cNvPr>
          <p:cNvSpPr/>
          <p:nvPr/>
        </p:nvSpPr>
        <p:spPr>
          <a:xfrm>
            <a:off x="8507759" y="0"/>
            <a:ext cx="576064" cy="576064"/>
          </a:xfrm>
          <a:prstGeom prst="mathMultiply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7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6" grpId="0" animBg="1"/>
      <p:bldP spid="54" grpId="0" animBg="1"/>
      <p:bldP spid="59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452" y="332656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ЯНВАРЬ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46672" y="332656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1452" y="847367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46672" y="847367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818" y="1362077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МАРТ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46672" y="1362077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1452" y="1876788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46672" y="1876788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1452" y="2391499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46672" y="2391499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1452" y="2906209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ИЮНЬ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446672" y="2906209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1452" y="3420920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ИЮЛЬ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446672" y="3420920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1452" y="3935631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АВГУСТ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446672" y="3935631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1452" y="4450341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446672" y="4450341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1452" y="4965052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446672" y="4965052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1452" y="5479763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НОЯБРЬ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446672" y="5479763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1452" y="5994473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446672" y="5994473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07904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83968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60032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36096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12160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88224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164288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740352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9188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67944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4400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2007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96136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7220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948264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2432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10039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419872" y="413155"/>
            <a:ext cx="5184576" cy="1049779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Реки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освобождаются ото льда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012160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588224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164288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49188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64400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22007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37220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52432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10039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890393" y="1789170"/>
            <a:ext cx="4131734" cy="3071449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Месяц возвращения перелётных на родину</a:t>
            </a:r>
          </a:p>
          <a:p>
            <a:pPr algn="ctr"/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Второй месяц весны </a:t>
            </a: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АПРЕЛЬ </a:t>
            </a: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зажги снега!</a:t>
            </a:r>
          </a:p>
          <a:p>
            <a:pPr algn="ctr"/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Весна освобождает </a:t>
            </a:r>
            <a:endParaRPr lang="ru-RU" altLang="ru-RU" sz="2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из-подо </a:t>
            </a: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льда воду.</a:t>
            </a:r>
          </a:p>
          <a:p>
            <a:pPr algn="ctr"/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" name="Picture 12" descr="http://www.artlib.ru/objects/gallery_569/artlib_gallery-284567-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797712"/>
            <a:ext cx="4151453" cy="3071448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59" name="Picture 2" descr="C:\Users\Тамара\Downloads\i_095+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799089" y="447781"/>
            <a:ext cx="805358" cy="88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 descr="D:\Новая папка9\Картинки разные\Рисунок4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6352125"/>
            <a:ext cx="936104" cy="4612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Умножение 56">
            <a:hlinkClick r:id="" action="ppaction://hlinkshowjump?jump=endshow"/>
          </p:cNvPr>
          <p:cNvSpPr/>
          <p:nvPr/>
        </p:nvSpPr>
        <p:spPr>
          <a:xfrm>
            <a:off x="8507759" y="0"/>
            <a:ext cx="576064" cy="576064"/>
          </a:xfrm>
          <a:prstGeom prst="mathMultiply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56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452" y="332656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ЯНВАРЬ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46672" y="332656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1452" y="847367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46672" y="847367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1452" y="1362077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МАРТ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46672" y="1362077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1452" y="1876788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46672" y="1876788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1452" y="2391499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46672" y="2391499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1452" y="2906209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ИЮНЬ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446672" y="2906209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1452" y="3420920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ИЮЛЬ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446672" y="3420920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1452" y="3935631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АВГУСТ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446672" y="3935631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1452" y="4450341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446672" y="4450341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1452" y="4965052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446672" y="4965052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1452" y="5479763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НОЯБРЬ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446672" y="5479763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1452" y="5994473"/>
            <a:ext cx="1817934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446672" y="5994473"/>
            <a:ext cx="469144" cy="45037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07904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83968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60032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36096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12160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88224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164288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740352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9188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67944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4400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2007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96136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7220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948264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2432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10039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419872" y="413155"/>
            <a:ext cx="5184576" cy="1049779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Хвостик года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012160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588224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164288" y="508518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49188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64400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372200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524328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100392" y="5805264"/>
            <a:ext cx="504056" cy="4503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860646" y="1772816"/>
            <a:ext cx="4131734" cy="3071449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Месяц 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первых белых троп</a:t>
            </a:r>
          </a:p>
          <a:p>
            <a:pPr algn="ctr"/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Первый месяц зимы </a:t>
            </a: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ДЕКАБРЬ </a:t>
            </a: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–студень. Декабрь мостит, декабрь гвоздит, декабрь приколачивает.</a:t>
            </a:r>
          </a:p>
        </p:txBody>
      </p:sp>
      <p:pic>
        <p:nvPicPr>
          <p:cNvPr id="59" name="Picture 14" descr="http://img0.liveinternet.ru/images/attach/c/9/107/600/107600232_snegi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772815"/>
            <a:ext cx="4119901" cy="3071449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62" name="Picture 2" descr="C:\Users\Тамара\Downloads\i_095+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705440" y="576259"/>
            <a:ext cx="827000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D:\Новая папка9\Картинки разные\Рисунок4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6352125"/>
            <a:ext cx="936104" cy="4612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Умножение 55">
            <a:hlinkClick r:id="" action="ppaction://hlinkshowjump?jump=endshow"/>
          </p:cNvPr>
          <p:cNvSpPr/>
          <p:nvPr/>
        </p:nvSpPr>
        <p:spPr>
          <a:xfrm>
            <a:off x="8507759" y="0"/>
            <a:ext cx="576064" cy="576064"/>
          </a:xfrm>
          <a:prstGeom prst="mathMultiply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88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50" grpId="0" animBg="1"/>
      <p:bldP spid="53" grpId="0" animBg="1"/>
      <p:bldP spid="5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f6e2a9b7fd799dfde61587f519c817e1baa3c4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</TotalTime>
  <Words>1098</Words>
  <Application>Microsoft Office PowerPoint</Application>
  <PresentationFormat>Экран (4:3)</PresentationFormat>
  <Paragraphs>606</Paragraphs>
  <Slides>16</Slides>
  <Notes>13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Times New Roman</vt:lpstr>
      <vt:lpstr>Georgia</vt:lpstr>
      <vt:lpstr>Arial Narrow</vt:lpstr>
      <vt:lpstr>Calibri</vt:lpstr>
      <vt:lpstr>Aparajita</vt:lpstr>
      <vt:lpstr>Tahoma</vt:lpstr>
      <vt:lpstr>Cambria</vt:lpstr>
      <vt:lpstr>Aharoni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Тамара</dc:creator>
  <cp:lastModifiedBy>Тамара</cp:lastModifiedBy>
  <cp:revision>65</cp:revision>
  <dcterms:created xsi:type="dcterms:W3CDTF">2014-05-24T14:56:29Z</dcterms:created>
  <dcterms:modified xsi:type="dcterms:W3CDTF">2014-11-21T03:49:48Z</dcterms:modified>
</cp:coreProperties>
</file>