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9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  <p:sldId id="278" r:id="rId23"/>
    <p:sldId id="279" r:id="rId24"/>
    <p:sldId id="280" r:id="rId25"/>
    <p:sldId id="281" r:id="rId26"/>
    <p:sldId id="286" r:id="rId27"/>
    <p:sldId id="282" r:id="rId28"/>
    <p:sldId id="283" r:id="rId29"/>
    <p:sldId id="287" r:id="rId30"/>
    <p:sldId id="284" r:id="rId31"/>
    <p:sldId id="289" r:id="rId32"/>
    <p:sldId id="290" r:id="rId33"/>
    <p:sldId id="285" r:id="rId34"/>
    <p:sldId id="291" r:id="rId35"/>
    <p:sldId id="292" r:id="rId36"/>
    <p:sldId id="293" r:id="rId37"/>
    <p:sldId id="294" r:id="rId38"/>
    <p:sldId id="307" r:id="rId39"/>
    <p:sldId id="296" r:id="rId40"/>
    <p:sldId id="297" r:id="rId41"/>
    <p:sldId id="306" r:id="rId42"/>
    <p:sldId id="299" r:id="rId43"/>
    <p:sldId id="300" r:id="rId44"/>
    <p:sldId id="308" r:id="rId45"/>
    <p:sldId id="302" r:id="rId46"/>
    <p:sldId id="303" r:id="rId47"/>
    <p:sldId id="309" r:id="rId48"/>
    <p:sldId id="305" r:id="rId49"/>
    <p:sldId id="256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C9900"/>
    <a:srgbClr val="000000"/>
    <a:srgbClr val="800000"/>
    <a:srgbClr val="990000"/>
    <a:srgbClr val="DDDDDD"/>
    <a:srgbClr val="EAEAEA"/>
    <a:srgbClr val="FFCCCC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DB5A2-EAF5-4AEE-9788-CA61C2D479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35BC9-1A30-4A15-A002-B65E07F99C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B467-1CA9-4CD3-ABD5-D3FC6A8798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F7415-5475-4609-A7A1-2DEC27BFD4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F4E53-9C22-4D0D-ADCD-64202C274E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D884B-B845-4F28-BE5D-777F2328D1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1FE94-0186-4E18-99E0-B81276BB2D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28832-EAD7-40C6-960B-1D81086DB3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CA00B-285F-40B5-821D-1BFE85D1EF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A7B8C-A972-4B6E-8174-DE70B64829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ABB7F-3587-460C-9A10-215A5C2C4B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5679953-D045-4FA0-A876-E573FC073F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8.xml"/><Relationship Id="rId18" Type="http://schemas.openxmlformats.org/officeDocument/2006/relationships/slide" Target="slide40.xml"/><Relationship Id="rId3" Type="http://schemas.openxmlformats.org/officeDocument/2006/relationships/image" Target="../media/image3.jpeg"/><Relationship Id="rId7" Type="http://schemas.openxmlformats.org/officeDocument/2006/relationships/slide" Target="slide13.xml"/><Relationship Id="rId12" Type="http://schemas.openxmlformats.org/officeDocument/2006/relationships/slide" Target="slide25.xml"/><Relationship Id="rId17" Type="http://schemas.openxmlformats.org/officeDocument/2006/relationships/slide" Target="slide37.xml"/><Relationship Id="rId2" Type="http://schemas.openxmlformats.org/officeDocument/2006/relationships/image" Target="../media/image2.jpeg"/><Relationship Id="rId16" Type="http://schemas.openxmlformats.org/officeDocument/2006/relationships/slide" Target="slide34.xml"/><Relationship Id="rId20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7.xml"/><Relationship Id="rId15" Type="http://schemas.openxmlformats.org/officeDocument/2006/relationships/image" Target="../media/image5.jpeg"/><Relationship Id="rId10" Type="http://schemas.openxmlformats.org/officeDocument/2006/relationships/slide" Target="slide19.xml"/><Relationship Id="rId19" Type="http://schemas.openxmlformats.org/officeDocument/2006/relationships/slide" Target="slide43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artinvestment.ru/content/download/news_2010/20100522_2_dehterev.jpg" TargetMode="External"/><Relationship Id="rId13" Type="http://schemas.openxmlformats.org/officeDocument/2006/relationships/hyperlink" Target="http://skaz-pushkina.ru/kadr/cs9.jpg" TargetMode="External"/><Relationship Id="rId18" Type="http://schemas.openxmlformats.org/officeDocument/2006/relationships/hyperlink" Target="http://skaz-pushkina.ru/kadr/pb3.jpg" TargetMode="External"/><Relationship Id="rId3" Type="http://schemas.openxmlformats.org/officeDocument/2006/relationships/hyperlink" Target="http://tarologiay.ru/wp-content/uploads/2011/01/44-240x300.jpg" TargetMode="External"/><Relationship Id="rId21" Type="http://schemas.openxmlformats.org/officeDocument/2006/relationships/hyperlink" Target="http://skaz-pushkina.ru/kadr/pb59.jpg" TargetMode="External"/><Relationship Id="rId7" Type="http://schemas.openxmlformats.org/officeDocument/2006/relationships/hyperlink" Target="http://ski.spb.ru/conf/uploads/monthly_02_2010/post-23578-1267213340.jpg" TargetMode="External"/><Relationship Id="rId12" Type="http://schemas.openxmlformats.org/officeDocument/2006/relationships/hyperlink" Target="http://school9sever.edusite.ru/images/saltanaud.jpg" TargetMode="External"/><Relationship Id="rId17" Type="http://schemas.openxmlformats.org/officeDocument/2006/relationships/hyperlink" Target="http://zanimatika.narod.ru/Skazka_Balda.jp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skaz-pushkina.ru/kadr/cs252.jpg" TargetMode="External"/><Relationship Id="rId20" Type="http://schemas.openxmlformats.org/officeDocument/2006/relationships/hyperlink" Target="http://skaz-pushkina.ru/kadr/pb1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animatika.narod.ru/Skazka_o_ribke.jpg" TargetMode="External"/><Relationship Id="rId11" Type="http://schemas.openxmlformats.org/officeDocument/2006/relationships/hyperlink" Target="http://data11.gallery.ru/albums/gallery/49754--31380900-m750x740.jpg" TargetMode="External"/><Relationship Id="rId5" Type="http://schemas.openxmlformats.org/officeDocument/2006/relationships/hyperlink" Target="http://img-fotki.yandex.ru/get/3906/redfox7777.14/0_2862c_9c14b0d6_XL.jpg" TargetMode="External"/><Relationship Id="rId15" Type="http://schemas.openxmlformats.org/officeDocument/2006/relationships/hyperlink" Target="http://www.old-land.ru/kadr/cs117.jpg" TargetMode="External"/><Relationship Id="rId23" Type="http://schemas.openxmlformats.org/officeDocument/2006/relationships/hyperlink" Target="http://skaz-pushkina.ru/kadr/pb6.jpg" TargetMode="External"/><Relationship Id="rId10" Type="http://schemas.openxmlformats.org/officeDocument/2006/relationships/hyperlink" Target="http://crazymama.ru/images/cartoon/2535_6.jpg" TargetMode="External"/><Relationship Id="rId19" Type="http://schemas.openxmlformats.org/officeDocument/2006/relationships/hyperlink" Target="http://skaz-pushkina.ru/kadr/pb60.jpg" TargetMode="External"/><Relationship Id="rId4" Type="http://schemas.openxmlformats.org/officeDocument/2006/relationships/hyperlink" Target="http://www.stihi.ru/pics/2011/06/17/6152.jpg" TargetMode="External"/><Relationship Id="rId9" Type="http://schemas.openxmlformats.org/officeDocument/2006/relationships/hyperlink" Target="http://i002.radikal.ru/0911/f6/746328cb3d60.jpg" TargetMode="External"/><Relationship Id="rId14" Type="http://schemas.openxmlformats.org/officeDocument/2006/relationships/hyperlink" Target="http://www.prodigest.ru/pics/102144.jpg" TargetMode="External"/><Relationship Id="rId22" Type="http://schemas.openxmlformats.org/officeDocument/2006/relationships/hyperlink" Target="http://skaz-pushkina.ru/kadr/pb4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2420938"/>
            <a:ext cx="8643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</a:rPr>
              <a:t>Игра-викторина по сказкам</a:t>
            </a:r>
          </a:p>
          <a:p>
            <a:pPr algn="ctr"/>
            <a:r>
              <a:rPr lang="ru-RU" sz="4000" dirty="0">
                <a:solidFill>
                  <a:schemeClr val="accent2"/>
                </a:solidFill>
              </a:rPr>
              <a:t>Александра Сергеевича Пушкина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546" y="450057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 bwMode="auto">
          <a:xfrm>
            <a:off x="7858148" y="5643578"/>
            <a:ext cx="714380" cy="785818"/>
          </a:xfrm>
          <a:prstGeom prst="actionButtonForwardNex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00113" y="1125538"/>
            <a:ext cx="75279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Какой рыболовной снастью ловил рыбу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старик?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Удочкой.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Б. Бреднем.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Неводом.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Сачком 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724525" y="2852738"/>
            <a:ext cx="2520950" cy="1800225"/>
          </a:xfrm>
          <a:prstGeom prst="cloudCallout">
            <a:avLst>
              <a:gd name="adj1" fmla="val -71472"/>
              <a:gd name="adj2" fmla="val -39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2292" name="Picture 4" descr="44-240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4032250" cy="5040313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940425" y="3357563"/>
            <a:ext cx="2160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Подумайте, </a:t>
            </a:r>
          </a:p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мой друг!</a:t>
            </a:r>
            <a:endParaRPr lang="ru-RU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746328cb3d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7416800" cy="5184775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87538" y="876300"/>
            <a:ext cx="568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FF"/>
                </a:solidFill>
              </a:rPr>
              <a:t>Старик ловил неводом рыбу…</a:t>
            </a:r>
          </a:p>
        </p:txBody>
      </p:sp>
      <p:sp>
        <p:nvSpPr>
          <p:cNvPr id="133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229225"/>
            <a:ext cx="719138" cy="719138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00113" y="1052513"/>
            <a:ext cx="71294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Кем желала стать старуха в самой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заветной своей мечте?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Княгиней тьмы.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Владычицей морской.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В. Королевой.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Царицей.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724525" y="2852738"/>
            <a:ext cx="2520950" cy="1800225"/>
          </a:xfrm>
          <a:prstGeom prst="cloudCallout">
            <a:avLst>
              <a:gd name="adj1" fmla="val -71472"/>
              <a:gd name="adj2" fmla="val -39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6388" name="Picture 4" descr="44-240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4032250" cy="5040313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940425" y="3357563"/>
            <a:ext cx="2141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Подумайте, </a:t>
            </a:r>
          </a:p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мой друг!</a:t>
            </a:r>
            <a:endParaRPr lang="ru-RU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2535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7343775" cy="5154612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71550" y="908050"/>
            <a:ext cx="696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…Хочет быть владычицей морскою…</a:t>
            </a:r>
          </a:p>
        </p:txBody>
      </p:sp>
      <p:sp>
        <p:nvSpPr>
          <p:cNvPr id="1741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300663"/>
            <a:ext cx="647700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00113" y="765175"/>
            <a:ext cx="76025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Какую русскую народную пословицу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использовал Пушкин в «Сказке о рыбаке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и рыбке»?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Не садись не в свои сани.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Без труда не вытащишь и рыбки </a:t>
            </a: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из пруда.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Рыбак рыбака видит издалека</a:t>
            </a:r>
            <a:r>
              <a:rPr lang="ru-RU" sz="2800" dirty="0">
                <a:solidFill>
                  <a:schemeClr val="accent2"/>
                </a:solidFill>
              </a:rPr>
              <a:t>.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Г. Любишь брать - люби и отдать.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724525" y="2852738"/>
            <a:ext cx="2520950" cy="1800225"/>
          </a:xfrm>
          <a:prstGeom prst="cloudCallout">
            <a:avLst>
              <a:gd name="adj1" fmla="val -71472"/>
              <a:gd name="adj2" fmla="val -39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9460" name="Picture 4" descr="44-240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4032250" cy="5040313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940425" y="3284538"/>
            <a:ext cx="2357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Подумайте, </a:t>
            </a:r>
          </a:p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мой друг!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49754--31380900-m750x7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89000"/>
            <a:ext cx="7343775" cy="5080000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92275" y="4868863"/>
            <a:ext cx="5541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…Впредь тебе, невежа, наука:</a:t>
            </a:r>
          </a:p>
          <a:p>
            <a:r>
              <a:rPr lang="ru-RU" sz="2800">
                <a:solidFill>
                  <a:schemeClr val="bg1"/>
                </a:solidFill>
              </a:rPr>
              <a:t>Не садися не в свои сани!</a:t>
            </a:r>
          </a:p>
        </p:txBody>
      </p:sp>
      <p:sp>
        <p:nvSpPr>
          <p:cNvPr id="2048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229225"/>
            <a:ext cx="647700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71550" y="1125538"/>
            <a:ext cx="6916738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Что три девицы под окном делали поздно вечерком в сказке Пушкина?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Ткали.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Пряли.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В. Шили.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Гадали.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927850" y="2513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68313" y="476250"/>
            <a:ext cx="83534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400">
                <a:solidFill>
                  <a:schemeClr val="bg1"/>
                </a:solidFill>
              </a:rPr>
              <a:t>Правила игры: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solidFill>
                  <a:schemeClr val="accent2"/>
                </a:solidFill>
              </a:rPr>
              <a:t>Кнопка            - начало игры                    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solidFill>
                  <a:schemeClr val="accent2"/>
                </a:solidFill>
              </a:rPr>
              <a:t> Выбери сказку</a:t>
            </a:r>
          </a:p>
          <a:p>
            <a:pPr marL="342900" indent="-342900"/>
            <a:endParaRPr lang="en-US" sz="2400">
              <a:solidFill>
                <a:schemeClr val="accent2"/>
              </a:solidFill>
            </a:endParaRPr>
          </a:p>
          <a:p>
            <a:pPr marL="342900" indent="-342900"/>
            <a:r>
              <a:rPr lang="ru-RU" sz="2400">
                <a:solidFill>
                  <a:schemeClr val="accent2"/>
                </a:solidFill>
              </a:rPr>
              <a:t>3. На кнопках </a:t>
            </a:r>
            <a:r>
              <a:rPr lang="en-US" sz="2400">
                <a:solidFill>
                  <a:schemeClr val="accent2"/>
                </a:solidFill>
              </a:rPr>
              <a:t>               </a:t>
            </a:r>
            <a:r>
              <a:rPr lang="ru-RU" sz="2400">
                <a:solidFill>
                  <a:schemeClr val="accent2"/>
                </a:solidFill>
              </a:rPr>
              <a:t>дано количество баллов, которое ты получишь за правильный ответ</a:t>
            </a:r>
          </a:p>
          <a:p>
            <a:pPr marL="342900" indent="-342900"/>
            <a:r>
              <a:rPr lang="ru-RU" sz="2400">
                <a:solidFill>
                  <a:schemeClr val="accent2"/>
                </a:solidFill>
              </a:rPr>
              <a:t>4. Нажав кнопку, ты попадёшь на страницу с выбранным вопросом</a:t>
            </a:r>
          </a:p>
          <a:p>
            <a:pPr marL="342900" indent="-342900"/>
            <a:r>
              <a:rPr lang="ru-RU" sz="2400">
                <a:solidFill>
                  <a:schemeClr val="accent2"/>
                </a:solidFill>
              </a:rPr>
              <a:t>5. Левой кнопкой мыши выбираешь правильный ответ</a:t>
            </a:r>
          </a:p>
          <a:p>
            <a:pPr marL="342900" indent="-342900"/>
            <a:r>
              <a:rPr lang="ru-RU" sz="2400">
                <a:solidFill>
                  <a:schemeClr val="accent2"/>
                </a:solidFill>
              </a:rPr>
              <a:t>6. Если ответ не верен, нажми на замечание левой кнопкой мыши</a:t>
            </a:r>
          </a:p>
          <a:p>
            <a:pPr marL="342900" indent="-342900"/>
            <a:r>
              <a:rPr lang="ru-RU" sz="2400">
                <a:solidFill>
                  <a:schemeClr val="accent2"/>
                </a:solidFill>
              </a:rPr>
              <a:t>7. Кнопка            вернёт тебя к вопросам викторины</a:t>
            </a:r>
          </a:p>
          <a:p>
            <a:pPr marL="342900" indent="-342900"/>
            <a:endParaRPr lang="ru-RU" sz="2400">
              <a:solidFill>
                <a:schemeClr val="accent2"/>
              </a:solidFill>
            </a:endParaRPr>
          </a:p>
          <a:p>
            <a:pPr marL="342900" indent="-342900"/>
            <a:endParaRPr lang="ru-RU" sz="2400">
              <a:solidFill>
                <a:schemeClr val="accent2"/>
              </a:solidFill>
            </a:endParaRPr>
          </a:p>
          <a:p>
            <a:pPr marL="342900" indent="-342900"/>
            <a:endParaRPr lang="ru-RU" sz="2400">
              <a:solidFill>
                <a:schemeClr val="accent2"/>
              </a:solidFill>
            </a:endParaRPr>
          </a:p>
          <a:p>
            <a:pPr marL="342900" indent="-342900"/>
            <a:endParaRPr lang="ru-RU" sz="2400">
              <a:solidFill>
                <a:schemeClr val="accent2"/>
              </a:solidFill>
            </a:endParaRPr>
          </a:p>
        </p:txBody>
      </p:sp>
      <p:sp>
        <p:nvSpPr>
          <p:cNvPr id="30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050" y="4868863"/>
            <a:ext cx="720725" cy="504825"/>
          </a:xfrm>
          <a:prstGeom prst="actionButtonReturn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635375" y="5516563"/>
            <a:ext cx="1882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Удачи!</a:t>
            </a:r>
          </a:p>
        </p:txBody>
      </p:sp>
      <p:sp>
        <p:nvSpPr>
          <p:cNvPr id="3084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143900" y="5857892"/>
            <a:ext cx="615978" cy="595296"/>
          </a:xfrm>
          <a:prstGeom prst="actionButtonDocumen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24075" y="908050"/>
            <a:ext cx="647700" cy="433388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8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28596" y="5786454"/>
            <a:ext cx="647700" cy="649288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8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1773238"/>
            <a:ext cx="720725" cy="64770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_2862c_9c14b0d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613" y="836613"/>
            <a:ext cx="3763962" cy="5184775"/>
          </a:xfrm>
          <a:prstGeom prst="rect">
            <a:avLst/>
          </a:prstGeom>
          <a:noFill/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 rot="10800000">
            <a:off x="971550" y="3357563"/>
            <a:ext cx="2735263" cy="1871662"/>
          </a:xfrm>
          <a:prstGeom prst="cloudCallout">
            <a:avLst>
              <a:gd name="adj1" fmla="val -76931"/>
              <a:gd name="adj2" fmla="val 371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476375" y="3789363"/>
            <a:ext cx="1958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Подумай, </a:t>
            </a:r>
          </a:p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дружок!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cs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8200"/>
            <a:ext cx="7343775" cy="518160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482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Три девицы под окном</a:t>
            </a:r>
          </a:p>
          <a:p>
            <a:r>
              <a:rPr lang="ru-RU" sz="2800">
                <a:solidFill>
                  <a:schemeClr val="bg1"/>
                </a:solidFill>
              </a:rPr>
              <a:t>Пряли поздно вечерком…</a:t>
            </a:r>
          </a:p>
        </p:txBody>
      </p:sp>
      <p:sp>
        <p:nvSpPr>
          <p:cNvPr id="2253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00663"/>
            <a:ext cx="647700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87450" y="1196975"/>
            <a:ext cx="68024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Какой титул был у </a:t>
            </a:r>
            <a:r>
              <a:rPr lang="ru-RU" sz="2800" dirty="0" err="1">
                <a:solidFill>
                  <a:schemeClr val="accent2"/>
                </a:solidFill>
              </a:rPr>
              <a:t>Гвидона</a:t>
            </a:r>
            <a:r>
              <a:rPr lang="ru-RU" sz="2800" dirty="0">
                <a:solidFill>
                  <a:schemeClr val="accent2"/>
                </a:solidFill>
              </a:rPr>
              <a:t> в сказке?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Князь.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Принц.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Царевич.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Г. Королевич.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0_2862c_9c14b0d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836613"/>
            <a:ext cx="3763962" cy="5184775"/>
          </a:xfrm>
          <a:prstGeom prst="rect">
            <a:avLst/>
          </a:prstGeom>
          <a:noFill/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 rot="10800000">
            <a:off x="900113" y="3068638"/>
            <a:ext cx="2878137" cy="1871662"/>
          </a:xfrm>
          <a:prstGeom prst="cloudCallout">
            <a:avLst>
              <a:gd name="adj1" fmla="val -80505"/>
              <a:gd name="adj2" fmla="val 4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Подумай, </a:t>
            </a:r>
          </a:p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дружок!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102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3438"/>
            <a:ext cx="7343775" cy="5187950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067175" y="908050"/>
            <a:ext cx="413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7935" rIns="0" bIns="7935" anchor="ctr">
            <a:spAutoFit/>
          </a:bodyPr>
          <a:lstStyle/>
          <a:p>
            <a:r>
              <a:rPr lang="ru-RU" sz="2400"/>
              <a:t>…И нарёкся: князь Гвидон.</a:t>
            </a:r>
          </a:p>
        </p:txBody>
      </p:sp>
      <p:sp>
        <p:nvSpPr>
          <p:cNvPr id="2663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300663"/>
            <a:ext cx="719138" cy="719137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00113" y="1125538"/>
            <a:ext cx="74041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Какую песню исполняла белка в сказке?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"Во поле берёза стояла".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"Во саду ли, в огороде".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В. "Ой мороз, мороз".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"Ах вы, сени мои, сени".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_2862c_9c14b0d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836613"/>
            <a:ext cx="3763962" cy="5184775"/>
          </a:xfrm>
          <a:prstGeom prst="rect">
            <a:avLst/>
          </a:prstGeom>
          <a:noFill/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 rot="10800000">
            <a:off x="900113" y="3068638"/>
            <a:ext cx="2878137" cy="1871662"/>
          </a:xfrm>
          <a:prstGeom prst="cloudCallout">
            <a:avLst>
              <a:gd name="adj1" fmla="val -80505"/>
              <a:gd name="adj2" fmla="val 4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Подумай, </a:t>
            </a:r>
          </a:p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дружок!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s1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8200"/>
            <a:ext cx="7343775" cy="5181600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419475" y="908050"/>
            <a:ext cx="46894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7935" rIns="0" bIns="7935" anchor="ctr">
            <a:spAutoFit/>
          </a:bodyPr>
          <a:lstStyle/>
          <a:p>
            <a:r>
              <a:rPr lang="ru-RU" sz="2400">
                <a:solidFill>
                  <a:schemeClr val="accent2"/>
                </a:solidFill>
              </a:rPr>
              <a:t>…И с присвисточкой поёт</a:t>
            </a:r>
          </a:p>
          <a:p>
            <a:r>
              <a:rPr lang="ru-RU" sz="2400">
                <a:solidFill>
                  <a:schemeClr val="accent2"/>
                </a:solidFill>
              </a:rPr>
              <a:t>При честном при всём народе:</a:t>
            </a:r>
          </a:p>
          <a:p>
            <a:r>
              <a:rPr lang="ru-RU" sz="2400">
                <a:solidFill>
                  <a:schemeClr val="accent2"/>
                </a:solidFill>
              </a:rPr>
              <a:t>Во саду ли, в огороде.</a:t>
            </a:r>
          </a:p>
        </p:txBody>
      </p:sp>
      <p:sp>
        <p:nvSpPr>
          <p:cNvPr id="286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229225"/>
            <a:ext cx="647700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71550" y="1052513"/>
            <a:ext cx="7056438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Что росло на необитаемом острове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Буяне до того, как там чудесным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образом вырос город?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Один дуб.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Две пальмы.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Три сосны.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Г. Берёзовая роща 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_2862c_9c14b0d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836613"/>
            <a:ext cx="3763962" cy="5184775"/>
          </a:xfrm>
          <a:prstGeom prst="rect">
            <a:avLst/>
          </a:prstGeom>
          <a:noFill/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 rot="10800000">
            <a:off x="900113" y="3068638"/>
            <a:ext cx="2878137" cy="1871662"/>
          </a:xfrm>
          <a:prstGeom prst="cloudCallout">
            <a:avLst>
              <a:gd name="adj1" fmla="val -80505"/>
              <a:gd name="adj2" fmla="val 4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Подумай, </a:t>
            </a:r>
          </a:p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дружок!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1304925" cy="1704975"/>
          </a:xfrm>
          <a:prstGeom prst="rect">
            <a:avLst/>
          </a:prstGeom>
          <a:noFill/>
        </p:spPr>
      </p:pic>
      <p:sp>
        <p:nvSpPr>
          <p:cNvPr id="512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692150"/>
            <a:ext cx="1042988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12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692150"/>
            <a:ext cx="1042987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12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692150"/>
            <a:ext cx="1042988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5128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692150"/>
            <a:ext cx="1042988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5129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43834" y="642918"/>
            <a:ext cx="1042987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50</a:t>
            </a:r>
          </a:p>
        </p:txBody>
      </p:sp>
      <p:pic>
        <p:nvPicPr>
          <p:cNvPr id="5139" name="Picture 19" descr="saltanau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2492375"/>
            <a:ext cx="1296987" cy="1624013"/>
          </a:xfrm>
          <a:prstGeom prst="rect">
            <a:avLst/>
          </a:prstGeom>
          <a:noFill/>
        </p:spPr>
      </p:pic>
      <p:sp>
        <p:nvSpPr>
          <p:cNvPr id="5140" name="AutoShape 2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2708275"/>
            <a:ext cx="1042988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141" name="AutoShape 2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9475" y="2708275"/>
            <a:ext cx="1042988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142" name="AutoShape 2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2708275"/>
            <a:ext cx="1042987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5143" name="AutoShape 23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2708275"/>
            <a:ext cx="1042987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5144" name="AutoShape 24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2708275"/>
            <a:ext cx="1042988" cy="104298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50</a:t>
            </a:r>
          </a:p>
        </p:txBody>
      </p:sp>
      <p:pic>
        <p:nvPicPr>
          <p:cNvPr id="5145" name="Picture 25" descr="Skazka_Bald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5288" y="4437063"/>
            <a:ext cx="1336675" cy="1728787"/>
          </a:xfrm>
          <a:prstGeom prst="rect">
            <a:avLst/>
          </a:prstGeom>
          <a:noFill/>
        </p:spPr>
      </p:pic>
      <p:sp>
        <p:nvSpPr>
          <p:cNvPr id="5146" name="AutoShape 26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4652963"/>
            <a:ext cx="1042988" cy="1042987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147" name="AutoShape 27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4652963"/>
            <a:ext cx="1042988" cy="1042987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148" name="AutoShape 28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4652963"/>
            <a:ext cx="1042988" cy="1042987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5149" name="AutoShape 2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2225" y="4652963"/>
            <a:ext cx="1042988" cy="1042987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5150" name="AutoShape 30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4652963"/>
            <a:ext cx="1042988" cy="1042987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0" name="Управляющая кнопка: домой 19">
            <a:hlinkClick r:id="" action="ppaction://hlinkshowjump?jump=endshow" highlightClick="1"/>
          </p:cNvPr>
          <p:cNvSpPr/>
          <p:nvPr/>
        </p:nvSpPr>
        <p:spPr bwMode="auto">
          <a:xfrm>
            <a:off x="8001024" y="5857892"/>
            <a:ext cx="714380" cy="642942"/>
          </a:xfrm>
          <a:prstGeom prst="actionButtonHom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"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6" grpId="0" animBg="1"/>
      <p:bldP spid="5147" grpId="0" animBg="1"/>
      <p:bldP spid="5148" grpId="0" animBg="1"/>
      <p:bldP spid="5149" grpId="0" animBg="1"/>
      <p:bldP spid="51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cs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7343775" cy="5181600"/>
          </a:xfrm>
          <a:prstGeom prst="rect">
            <a:avLst/>
          </a:prstGeom>
          <a:noFill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708400" y="2852738"/>
            <a:ext cx="4622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chemeClr val="accent2"/>
                </a:solidFill>
              </a:rPr>
              <a:t>Мать и сын теперь на воле;</a:t>
            </a:r>
            <a:br>
              <a:rPr lang="ru-RU" sz="2400">
                <a:solidFill>
                  <a:schemeClr val="accent2"/>
                </a:solidFill>
              </a:rPr>
            </a:br>
            <a:r>
              <a:rPr lang="ru-RU" sz="2400">
                <a:solidFill>
                  <a:schemeClr val="accent2"/>
                </a:solidFill>
              </a:rPr>
              <a:t>Видят холм в широком поле;</a:t>
            </a:r>
            <a:br>
              <a:rPr lang="ru-RU" sz="2400">
                <a:solidFill>
                  <a:schemeClr val="accent2"/>
                </a:solidFill>
              </a:rPr>
            </a:br>
            <a:r>
              <a:rPr lang="ru-RU" sz="2400">
                <a:solidFill>
                  <a:schemeClr val="accent2"/>
                </a:solidFill>
              </a:rPr>
              <a:t>Море синее кругом,</a:t>
            </a:r>
            <a:br>
              <a:rPr lang="ru-RU" sz="2400">
                <a:solidFill>
                  <a:schemeClr val="accent2"/>
                </a:solidFill>
              </a:rPr>
            </a:br>
            <a:r>
              <a:rPr lang="ru-RU" sz="2400">
                <a:solidFill>
                  <a:schemeClr val="accent2"/>
                </a:solidFill>
              </a:rPr>
              <a:t>Дуб зеленый над холмом.</a:t>
            </a: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3072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157788"/>
            <a:ext cx="647700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00113" y="1125538"/>
            <a:ext cx="72009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Куда укусил шмель сватью бабу </a:t>
            </a:r>
          </a:p>
          <a:p>
            <a:r>
              <a:rPr lang="ru-RU" sz="2800" dirty="0" err="1">
                <a:solidFill>
                  <a:schemeClr val="accent2"/>
                </a:solidFill>
              </a:rPr>
              <a:t>Бaбaриху</a:t>
            </a:r>
            <a:r>
              <a:rPr lang="ru-RU" sz="2800" dirty="0">
                <a:solidFill>
                  <a:schemeClr val="accent2"/>
                </a:solidFill>
              </a:rPr>
              <a:t>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В глаз.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Б. В лоб.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В нос.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В ухо.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_2862c_9c14b0d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836613"/>
            <a:ext cx="3763962" cy="5184775"/>
          </a:xfrm>
          <a:prstGeom prst="rect">
            <a:avLst/>
          </a:prstGeom>
          <a:noFill/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 rot="10800000">
            <a:off x="900113" y="3068638"/>
            <a:ext cx="2878137" cy="1871662"/>
          </a:xfrm>
          <a:prstGeom prst="cloudCallout">
            <a:avLst>
              <a:gd name="adj1" fmla="val -80505"/>
              <a:gd name="adj2" fmla="val 4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Подумай, </a:t>
            </a:r>
          </a:p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дружок!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s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8200"/>
            <a:ext cx="7343775" cy="5181600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211638" y="1700213"/>
            <a:ext cx="40830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7935" rIns="0" bIns="7935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Нос ужалил богатырь:</a:t>
            </a:r>
          </a:p>
          <a:p>
            <a:r>
              <a:rPr lang="ru-RU" sz="2400">
                <a:solidFill>
                  <a:schemeClr val="bg1"/>
                </a:solidFill>
              </a:rPr>
              <a:t>На носу вскочил волдырь.</a:t>
            </a:r>
          </a:p>
        </p:txBody>
      </p:sp>
      <p:sp>
        <p:nvSpPr>
          <p:cNvPr id="3175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157788"/>
            <a:ext cx="719138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42963" y="1252538"/>
            <a:ext cx="725328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Где пушкинский поп повстречал своего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 будущего работника </a:t>
            </a:r>
            <a:r>
              <a:rPr lang="ru-RU" sz="2800" dirty="0" err="1">
                <a:solidFill>
                  <a:schemeClr val="accent2"/>
                </a:solidFill>
              </a:rPr>
              <a:t>Балду</a:t>
            </a:r>
            <a:r>
              <a:rPr lang="ru-RU" sz="2800" dirty="0">
                <a:solidFill>
                  <a:schemeClr val="accent2"/>
                </a:solidFill>
              </a:rPr>
              <a:t>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На улице.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На базаре.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В. На дороге.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В церкви. 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p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7450137" cy="5741988"/>
          </a:xfrm>
          <a:prstGeom prst="rect">
            <a:avLst/>
          </a:prstGeom>
          <a:noFill/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 rot="11741980">
            <a:off x="1287463" y="2892425"/>
            <a:ext cx="2376487" cy="1244600"/>
          </a:xfrm>
          <a:prstGeom prst="cloudCallout">
            <a:avLst>
              <a:gd name="adj1" fmla="val -31819"/>
              <a:gd name="adj2" fmla="val 89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 rot="568033">
            <a:off x="1619250" y="3213100"/>
            <a:ext cx="185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Ай-ай-ай!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7343775" cy="5184775"/>
          </a:xfrm>
          <a:prstGeom prst="rect">
            <a:avLst/>
          </a:prstGeom>
          <a:noFill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195513" y="1052513"/>
            <a:ext cx="5810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Пошел поп по базару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Посмотреть кой-какого товару. </a:t>
            </a:r>
          </a:p>
        </p:txBody>
      </p:sp>
      <p:sp>
        <p:nvSpPr>
          <p:cNvPr id="3994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157788"/>
            <a:ext cx="719137" cy="719137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116013" y="1196975"/>
            <a:ext cx="67500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За какую плату работал пушкинский </a:t>
            </a:r>
          </a:p>
          <a:p>
            <a:r>
              <a:rPr lang="ru-RU" sz="2800" dirty="0" err="1">
                <a:solidFill>
                  <a:schemeClr val="accent2"/>
                </a:solidFill>
              </a:rPr>
              <a:t>Балда</a:t>
            </a:r>
            <a:r>
              <a:rPr lang="ru-RU" sz="2800" dirty="0">
                <a:solidFill>
                  <a:schemeClr val="accent2"/>
                </a:solidFill>
              </a:rPr>
              <a:t> у Попа?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За 3 рубля.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Б. За 3 щелка по лбу.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В. За 3 подзатыльника.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За 3 поцелуя в лоб.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7450137" cy="5741988"/>
          </a:xfrm>
          <a:prstGeom prst="rect">
            <a:avLst/>
          </a:prstGeom>
          <a:noFill/>
        </p:spPr>
      </p:pic>
      <p:sp>
        <p:nvSpPr>
          <p:cNvPr id="54275" name="AutoShape 3"/>
          <p:cNvSpPr>
            <a:spLocks noChangeArrowheads="1"/>
          </p:cNvSpPr>
          <p:nvPr/>
        </p:nvSpPr>
        <p:spPr bwMode="auto">
          <a:xfrm rot="11741980">
            <a:off x="1287463" y="2892425"/>
            <a:ext cx="2376487" cy="1244600"/>
          </a:xfrm>
          <a:prstGeom prst="cloudCallout">
            <a:avLst>
              <a:gd name="adj1" fmla="val -31819"/>
              <a:gd name="adj2" fmla="val 89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 rot="568033">
            <a:off x="1619250" y="3213100"/>
            <a:ext cx="185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Ай-ай-ай!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pb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7343775" cy="5181600"/>
          </a:xfrm>
          <a:prstGeom prst="rect">
            <a:avLst/>
          </a:prstGeom>
          <a:noFill/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900113" y="981075"/>
            <a:ext cx="60277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…Буду служить тебе славно,</a:t>
            </a:r>
          </a:p>
          <a:p>
            <a:r>
              <a:rPr lang="ru-RU" sz="2800">
                <a:solidFill>
                  <a:schemeClr val="bg1"/>
                </a:solidFill>
              </a:rPr>
              <a:t>Усердно и очень исправно,</a:t>
            </a:r>
          </a:p>
          <a:p>
            <a:r>
              <a:rPr lang="ru-RU" sz="2800">
                <a:solidFill>
                  <a:schemeClr val="bg1"/>
                </a:solidFill>
              </a:rPr>
              <a:t>В год за три щелка тебе по лбу…</a:t>
            </a:r>
          </a:p>
        </p:txBody>
      </p:sp>
      <p:sp>
        <p:nvSpPr>
          <p:cNvPr id="4301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157788"/>
            <a:ext cx="719138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187450" y="1125538"/>
            <a:ext cx="68453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Как начинается сказка?</a:t>
            </a:r>
          </a:p>
          <a:p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А. </a:t>
            </a:r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«Жили-были старик со старухой».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Б. </a:t>
            </a:r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«Жили-были дед да баба».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В. </a:t>
            </a:r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«Жил старик со своею старухой».</a:t>
            </a:r>
            <a:r>
              <a:rPr lang="ru-RU" sz="2800" dirty="0">
                <a:solidFill>
                  <a:schemeClr val="accent2"/>
                </a:solidFill>
                <a:hlinkClick r:id="rId4" action="ppaction://hlinksldjump"/>
              </a:rPr>
              <a:t/>
            </a:r>
            <a:br>
              <a:rPr lang="ru-RU" sz="2800" dirty="0">
                <a:solidFill>
                  <a:schemeClr val="accent2"/>
                </a:solidFill>
                <a:hlinkClick r:id="rId4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Г. </a:t>
            </a:r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«У моря, у синего моря, где волны </a:t>
            </a: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шумят на просторе».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042988" y="1196975"/>
            <a:ext cx="66468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За сколько человек работал </a:t>
            </a:r>
            <a:r>
              <a:rPr lang="ru-RU" sz="2800" dirty="0" err="1">
                <a:solidFill>
                  <a:schemeClr val="accent2"/>
                </a:solidFill>
              </a:rPr>
              <a:t>Балда</a:t>
            </a:r>
            <a:r>
              <a:rPr lang="ru-RU" sz="2800" dirty="0">
                <a:solidFill>
                  <a:schemeClr val="accent2"/>
                </a:solidFill>
              </a:rPr>
              <a:t>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За двоих.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Б. За троих.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В. За четверых.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Г. За семерых.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7450137" cy="5741988"/>
          </a:xfrm>
          <a:prstGeom prst="rect">
            <a:avLst/>
          </a:prstGeom>
          <a:noFill/>
        </p:spPr>
      </p:pic>
      <p:sp>
        <p:nvSpPr>
          <p:cNvPr id="53251" name="AutoShape 3"/>
          <p:cNvSpPr>
            <a:spLocks noChangeArrowheads="1"/>
          </p:cNvSpPr>
          <p:nvPr/>
        </p:nvSpPr>
        <p:spPr bwMode="auto">
          <a:xfrm rot="11741980">
            <a:off x="1287463" y="2892425"/>
            <a:ext cx="2376487" cy="1244600"/>
          </a:xfrm>
          <a:prstGeom prst="cloudCallout">
            <a:avLst>
              <a:gd name="adj1" fmla="val -31819"/>
              <a:gd name="adj2" fmla="val 89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 rot="568033">
            <a:off x="1619250" y="3213100"/>
            <a:ext cx="185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Ай-ай-ай!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pb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7375525" cy="5162550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116013" y="4797425"/>
            <a:ext cx="472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…Работает за семерых</a:t>
            </a:r>
            <a:r>
              <a:rPr lang="ru-RU"/>
              <a:t> </a:t>
            </a:r>
            <a:r>
              <a:rPr lang="ru-RU" sz="28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608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084763"/>
            <a:ext cx="720725" cy="720725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331913" y="981075"/>
            <a:ext cx="61023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За кем или за чем «гонялся» поп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в пушкинской сказке?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За шмелём.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Б. За бесёнком.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За дешевизной.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За золотым петушком.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7450137" cy="5741988"/>
          </a:xfrm>
          <a:prstGeom prst="rect">
            <a:avLst/>
          </a:prstGeom>
          <a:noFill/>
        </p:spPr>
      </p:pic>
      <p:sp>
        <p:nvSpPr>
          <p:cNvPr id="55299" name="AutoShape 3"/>
          <p:cNvSpPr>
            <a:spLocks noChangeArrowheads="1"/>
          </p:cNvSpPr>
          <p:nvPr/>
        </p:nvSpPr>
        <p:spPr bwMode="auto">
          <a:xfrm rot="11741980">
            <a:off x="1287463" y="2892425"/>
            <a:ext cx="2376487" cy="1244600"/>
          </a:xfrm>
          <a:prstGeom prst="cloudCallout">
            <a:avLst>
              <a:gd name="adj1" fmla="val -31819"/>
              <a:gd name="adj2" fmla="val 89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 rot="568033">
            <a:off x="1619250" y="3213100"/>
            <a:ext cx="185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Ай-ай-ай!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4746_707a8147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429552" cy="5143536"/>
          </a:xfrm>
          <a:prstGeom prst="rect">
            <a:avLst/>
          </a:prstGeom>
          <a:ln w="11430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55650" y="4868863"/>
            <a:ext cx="756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…А </a:t>
            </a:r>
            <a:r>
              <a:rPr lang="ru-RU" sz="2800" dirty="0" err="1">
                <a:solidFill>
                  <a:schemeClr val="bg1"/>
                </a:solidFill>
              </a:rPr>
              <a:t>Балда</a:t>
            </a:r>
            <a:r>
              <a:rPr lang="ru-RU" sz="2800" dirty="0">
                <a:solidFill>
                  <a:schemeClr val="bg1"/>
                </a:solidFill>
              </a:rPr>
              <a:t> приговаривал с укоризной: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„Не гонялся бы ты, поп, за дешевизной“.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915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981075"/>
            <a:ext cx="647700" cy="647700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258888" y="1196975"/>
            <a:ext cx="67881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Какое состязание предложил  </a:t>
            </a:r>
            <a:r>
              <a:rPr lang="ru-RU" sz="2800" dirty="0" err="1">
                <a:solidFill>
                  <a:schemeClr val="accent2"/>
                </a:solidFill>
              </a:rPr>
              <a:t>Балда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бесёнку?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А. Обежать стог сена.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Б. Переплыть реку.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В. Поднять и снести кобылу.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Г. Отгадать загадку.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7450137" cy="5741988"/>
          </a:xfrm>
          <a:prstGeom prst="rect">
            <a:avLst/>
          </a:prstGeom>
          <a:noFill/>
        </p:spPr>
      </p:pic>
      <p:sp>
        <p:nvSpPr>
          <p:cNvPr id="56323" name="AutoShape 3"/>
          <p:cNvSpPr>
            <a:spLocks noChangeArrowheads="1"/>
          </p:cNvSpPr>
          <p:nvPr/>
        </p:nvSpPr>
        <p:spPr bwMode="auto">
          <a:xfrm rot="11741980">
            <a:off x="1287463" y="2892425"/>
            <a:ext cx="2376487" cy="1244600"/>
          </a:xfrm>
          <a:prstGeom prst="cloudCallout">
            <a:avLst>
              <a:gd name="adj1" fmla="val -31819"/>
              <a:gd name="adj2" fmla="val 89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 rot="568033">
            <a:off x="1619250" y="3213100"/>
            <a:ext cx="185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hlinkClick r:id="rId3" action="ppaction://hlinksldjump"/>
              </a:rPr>
              <a:t>Ай-ай-ай!</a:t>
            </a: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pb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7343775" cy="5140325"/>
          </a:xfrm>
          <a:prstGeom prst="rect">
            <a:avLst/>
          </a:prstGeom>
          <a:noFill/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258888" y="4797425"/>
            <a:ext cx="4806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…Кобылу подыми-тка ты,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Да неси ее полверсты…</a:t>
            </a:r>
            <a:endParaRPr lang="ru-RU" b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 bwMode="auto">
          <a:xfrm>
            <a:off x="7358082" y="5143512"/>
            <a:ext cx="642942" cy="714380"/>
          </a:xfrm>
          <a:prstGeom prst="actionButtonReturn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0825" y="188913"/>
            <a:ext cx="87264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0" dirty="0"/>
              <a:t>Используемые источники:</a:t>
            </a:r>
          </a:p>
          <a:p>
            <a:r>
              <a:rPr lang="ru-RU" b="0" dirty="0"/>
              <a:t>Портрет Пушкина </a:t>
            </a:r>
            <a:r>
              <a:rPr lang="ru-RU" b="0" dirty="0">
                <a:hlinkClick r:id="rId3"/>
              </a:rPr>
              <a:t>http://tarologiay.ru/wp-content/uploads/2011/01/44-240x300.jpg</a:t>
            </a:r>
            <a:endParaRPr lang="ru-RU" b="0" dirty="0"/>
          </a:p>
          <a:p>
            <a:r>
              <a:rPr lang="ru-RU" b="0" dirty="0"/>
              <a:t>Сказки </a:t>
            </a:r>
            <a:r>
              <a:rPr lang="ru-RU" b="0" dirty="0">
                <a:hlinkClick r:id="rId4"/>
              </a:rPr>
              <a:t>http://www.stihi.ru/pics/2011/06/17/6152.jpg</a:t>
            </a:r>
            <a:endParaRPr lang="ru-RU" b="0" dirty="0"/>
          </a:p>
          <a:p>
            <a:r>
              <a:rPr lang="ru-RU" b="0" dirty="0"/>
              <a:t>Кот ученый</a:t>
            </a:r>
          </a:p>
          <a:p>
            <a:r>
              <a:rPr lang="ru-RU" b="0" dirty="0"/>
              <a:t> </a:t>
            </a:r>
            <a:r>
              <a:rPr lang="en-US" b="0" dirty="0">
                <a:hlinkClick r:id="rId5"/>
              </a:rPr>
              <a:t>http://img-fotki.yandex.ru/get/3906/redfox7777.14/0_2862c_9c14b0d6_XL.jpg</a:t>
            </a:r>
            <a:endParaRPr lang="en-US" b="0" dirty="0"/>
          </a:p>
          <a:p>
            <a:r>
              <a:rPr lang="ru-RU" b="0" dirty="0"/>
              <a:t>Сказка о рыбаке и рыбке </a:t>
            </a:r>
            <a:r>
              <a:rPr lang="ru-RU" b="0" dirty="0">
                <a:hlinkClick r:id="rId6"/>
              </a:rPr>
              <a:t>http://zanimatika.narod.ru/Skazka_o_ribke.jpg</a:t>
            </a:r>
            <a:endParaRPr lang="ru-RU" b="0" dirty="0"/>
          </a:p>
          <a:p>
            <a:r>
              <a:rPr lang="ru-RU" b="0" dirty="0">
                <a:hlinkClick r:id="rId7"/>
              </a:rPr>
              <a:t>http://ski.spb.ru/conf/uploads/monthly_02_2010/post-23578-1267213340.jpg</a:t>
            </a:r>
            <a:endParaRPr lang="ru-RU" b="0" dirty="0"/>
          </a:p>
          <a:p>
            <a:r>
              <a:rPr lang="ru-RU" b="0" dirty="0">
                <a:hlinkClick r:id="rId8"/>
              </a:rPr>
              <a:t>http://artinvestment.ru/content/download/news_2010/20100522_2_dehterev.jpg</a:t>
            </a:r>
            <a:endParaRPr lang="ru-RU" b="0" dirty="0"/>
          </a:p>
          <a:p>
            <a:r>
              <a:rPr lang="ru-RU" b="0" dirty="0">
                <a:hlinkClick r:id="rId9"/>
              </a:rPr>
              <a:t>http://i002.radikal.ru/0911/f6/746328cb3d60.jpg</a:t>
            </a:r>
            <a:endParaRPr lang="ru-RU" b="0" dirty="0"/>
          </a:p>
          <a:p>
            <a:r>
              <a:rPr lang="ru-RU" b="0" dirty="0">
                <a:hlinkClick r:id="rId10"/>
              </a:rPr>
              <a:t>http://crazymama.ru/images/cartoon/2535_6.jpg</a:t>
            </a:r>
            <a:endParaRPr lang="ru-RU" b="0" dirty="0"/>
          </a:p>
          <a:p>
            <a:r>
              <a:rPr lang="ru-RU" b="0" dirty="0">
                <a:hlinkClick r:id="rId11"/>
              </a:rPr>
              <a:t>http://data11.gallery.ru/albums/gallery/49754--31380900-m750x740.jpg</a:t>
            </a:r>
            <a:endParaRPr lang="ru-RU" b="0" dirty="0"/>
          </a:p>
          <a:p>
            <a:r>
              <a:rPr lang="ru-RU" b="0" dirty="0"/>
              <a:t>Сказка о царе </a:t>
            </a:r>
            <a:r>
              <a:rPr lang="ru-RU" b="0" dirty="0" err="1"/>
              <a:t>Салтане</a:t>
            </a:r>
            <a:r>
              <a:rPr lang="ru-RU" b="0" dirty="0"/>
              <a:t> </a:t>
            </a:r>
            <a:r>
              <a:rPr lang="ru-RU" b="0" dirty="0">
                <a:hlinkClick r:id="rId12"/>
              </a:rPr>
              <a:t>http://school9sever.edusite.ru/images/saltanaud.jpg</a:t>
            </a:r>
            <a:endParaRPr lang="ru-RU" b="0" dirty="0"/>
          </a:p>
          <a:p>
            <a:r>
              <a:rPr lang="ru-RU" b="0" dirty="0">
                <a:hlinkClick r:id="rId13"/>
              </a:rPr>
              <a:t>http://skaz-pushkina.ru/kadr/cs9.jpg</a:t>
            </a:r>
            <a:endParaRPr lang="ru-RU" b="0" dirty="0"/>
          </a:p>
          <a:p>
            <a:r>
              <a:rPr lang="ru-RU" b="0" dirty="0">
                <a:hlinkClick r:id="rId14"/>
              </a:rPr>
              <a:t>http://www.prodigest.ru/pics/102144.jpg</a:t>
            </a:r>
            <a:endParaRPr lang="en-US" b="0" dirty="0"/>
          </a:p>
          <a:p>
            <a:r>
              <a:rPr lang="ru-RU" b="0" dirty="0">
                <a:hlinkClick r:id="rId15"/>
              </a:rPr>
              <a:t>http://www.old-land.ru/kadr/cs117.jpg</a:t>
            </a:r>
            <a:endParaRPr lang="ru-RU" b="0" dirty="0"/>
          </a:p>
          <a:p>
            <a:r>
              <a:rPr lang="ru-RU" b="0" dirty="0">
                <a:hlinkClick r:id="rId16"/>
              </a:rPr>
              <a:t>http://skaz-pushkina.ru/kadr/cs252.jpg</a:t>
            </a:r>
            <a:endParaRPr lang="ru-RU" b="0" dirty="0"/>
          </a:p>
          <a:p>
            <a:r>
              <a:rPr lang="ru-RU" b="0" dirty="0"/>
              <a:t>Сказка о Попе и работнике его </a:t>
            </a:r>
            <a:r>
              <a:rPr lang="ru-RU" b="0" dirty="0" err="1"/>
              <a:t>Балде</a:t>
            </a:r>
            <a:r>
              <a:rPr lang="ru-RU" b="0" dirty="0"/>
              <a:t> </a:t>
            </a:r>
            <a:r>
              <a:rPr lang="ru-RU" b="0" dirty="0">
                <a:hlinkClick r:id="rId17"/>
              </a:rPr>
              <a:t>http://zanimatika.narod.ru/Skazka_Balda.jpg</a:t>
            </a:r>
            <a:endParaRPr lang="ru-RU" b="0" dirty="0"/>
          </a:p>
          <a:p>
            <a:r>
              <a:rPr lang="ru-RU" b="0" dirty="0">
                <a:hlinkClick r:id="rId18"/>
              </a:rPr>
              <a:t>http://skaz-pushkina.ru/kadr/pb3.jpg</a:t>
            </a:r>
            <a:endParaRPr lang="ru-RU" b="0" dirty="0"/>
          </a:p>
          <a:p>
            <a:r>
              <a:rPr lang="ru-RU" b="0" dirty="0"/>
              <a:t> </a:t>
            </a:r>
            <a:r>
              <a:rPr lang="ru-RU" b="0" dirty="0">
                <a:hlinkClick r:id="rId19"/>
              </a:rPr>
              <a:t>http://skaz-pushkina.ru/kadr/pb60.jpg</a:t>
            </a:r>
            <a:endParaRPr lang="ru-RU" b="0" dirty="0"/>
          </a:p>
          <a:p>
            <a:r>
              <a:rPr lang="ru-RU" b="0" dirty="0">
                <a:hlinkClick r:id="rId20"/>
              </a:rPr>
              <a:t>http://skaz-pushkina.ru/kadr/pb17.jpg</a:t>
            </a:r>
            <a:endParaRPr lang="ru-RU" b="0" dirty="0"/>
          </a:p>
          <a:p>
            <a:r>
              <a:rPr lang="ru-RU" b="0" dirty="0">
                <a:hlinkClick r:id="rId21"/>
              </a:rPr>
              <a:t>http://skaz-pushkina.ru/kadr/pb59.jpg</a:t>
            </a:r>
            <a:endParaRPr lang="ru-RU" b="0" dirty="0"/>
          </a:p>
          <a:p>
            <a:r>
              <a:rPr lang="ru-RU" b="0" dirty="0">
                <a:hlinkClick r:id="rId22"/>
              </a:rPr>
              <a:t>http://skaz-pushkina.ru/kadr/pb48.jpg</a:t>
            </a:r>
            <a:endParaRPr lang="ru-RU" b="0" dirty="0"/>
          </a:p>
          <a:p>
            <a:r>
              <a:rPr lang="ru-RU" b="0" dirty="0">
                <a:hlinkClick r:id="rId23"/>
              </a:rPr>
              <a:t>http://skaz-pushkina.ru/kadr/pb6.jpg</a:t>
            </a:r>
            <a:endParaRPr lang="ru-RU" b="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 bwMode="auto">
          <a:xfrm>
            <a:off x="8072462" y="5857892"/>
            <a:ext cx="571504" cy="571504"/>
          </a:xfrm>
          <a:prstGeom prst="actionButtonForwardNex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44-240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4032250" cy="5040313"/>
          </a:xfrm>
          <a:prstGeom prst="rect">
            <a:avLst/>
          </a:prstGeom>
          <a:noFill/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580063" y="2852738"/>
            <a:ext cx="2520950" cy="1800225"/>
          </a:xfrm>
          <a:prstGeom prst="cloudCallout">
            <a:avLst>
              <a:gd name="adj1" fmla="val -65806"/>
              <a:gd name="adj2" fmla="val -39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867400" y="3213100"/>
            <a:ext cx="202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Подумайте, </a:t>
            </a:r>
          </a:p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мой друг!</a:t>
            </a:r>
            <a:endParaRPr lang="ru-RU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ost-23578-1267213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7416800" cy="5184775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71638" y="10207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084888" y="836613"/>
            <a:ext cx="23320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</a:rPr>
              <a:t>Жил старик </a:t>
            </a:r>
          </a:p>
          <a:p>
            <a:r>
              <a:rPr lang="ru-RU" sz="2800">
                <a:solidFill>
                  <a:schemeClr val="accent2"/>
                </a:solidFill>
              </a:rPr>
              <a:t>со своею </a:t>
            </a:r>
          </a:p>
          <a:p>
            <a:r>
              <a:rPr lang="ru-RU" sz="2800">
                <a:solidFill>
                  <a:schemeClr val="accent2"/>
                </a:solidFill>
              </a:rPr>
              <a:t>старухой …</a:t>
            </a:r>
          </a:p>
        </p:txBody>
      </p:sp>
      <p:sp>
        <p:nvSpPr>
          <p:cNvPr id="717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229225"/>
            <a:ext cx="719138" cy="719138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74713" y="1252538"/>
            <a:ext cx="72263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Что сделал старик, поймав золотую рыбку?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А. </a:t>
            </a:r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Поместил в аквариум.</a:t>
            </a:r>
            <a:br>
              <a:rPr lang="ru-RU" sz="2800" dirty="0">
                <a:solidFill>
                  <a:schemeClr val="accent2"/>
                </a:solidFill>
                <a:hlinkClick r:id="rId2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Б. </a:t>
            </a:r>
            <a:r>
              <a:rPr lang="ru-RU" sz="2800" dirty="0">
                <a:solidFill>
                  <a:schemeClr val="accent2"/>
                </a:solidFill>
                <a:hlinkClick r:id="rId3" action="ppaction://hlinksldjump"/>
              </a:rPr>
              <a:t>Отпустил в море.</a:t>
            </a:r>
            <a:br>
              <a:rPr lang="ru-RU" sz="2800" dirty="0">
                <a:solidFill>
                  <a:schemeClr val="accent2"/>
                </a:solidFill>
                <a:hlinkClick r:id="rId3" action="ppaction://hlinksldjump"/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В. </a:t>
            </a:r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Отправился к ювелиру.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Г. </a:t>
            </a:r>
            <a:r>
              <a:rPr lang="ru-RU" sz="2800" dirty="0">
                <a:solidFill>
                  <a:schemeClr val="accent2"/>
                </a:solidFill>
                <a:hlinkClick r:id="rId2" action="ppaction://hlinksldjump"/>
              </a:rPr>
              <a:t>Сварил уху.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724525" y="2852738"/>
            <a:ext cx="2520950" cy="1800225"/>
          </a:xfrm>
          <a:prstGeom prst="cloudCallout">
            <a:avLst>
              <a:gd name="adj1" fmla="val -71472"/>
              <a:gd name="adj2" fmla="val -39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0244" name="Picture 4" descr="44-240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4032250" cy="5040313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867400" y="3213100"/>
            <a:ext cx="202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Подумайте, </a:t>
            </a:r>
          </a:p>
          <a:p>
            <a:r>
              <a:rPr lang="ru-RU" sz="2400">
                <a:solidFill>
                  <a:schemeClr val="accent2"/>
                </a:solidFill>
                <a:hlinkClick r:id="rId3" action="ppaction://hlinksldjump"/>
              </a:rPr>
              <a:t>мой друг!</a:t>
            </a:r>
            <a:endParaRPr lang="ru-RU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0100522_2_dehter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7337425" cy="5256212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71550" y="765175"/>
            <a:ext cx="5692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2"/>
                </a:solidFill>
              </a:rPr>
              <a:t>…Так пустил её в синее море...</a:t>
            </a:r>
            <a:br>
              <a:rPr lang="ru-RU" sz="2800">
                <a:solidFill>
                  <a:schemeClr val="accent2"/>
                </a:solidFill>
              </a:rPr>
            </a:b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1127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084763"/>
            <a:ext cx="719138" cy="719137"/>
          </a:xfrm>
          <a:prstGeom prst="actionButtonReturn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957</Words>
  <Application>Microsoft Office PowerPoint</Application>
  <PresentationFormat>Экран (4:3)</PresentationFormat>
  <Paragraphs>193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 Александровна Попкова</cp:lastModifiedBy>
  <cp:revision>22</cp:revision>
  <dcterms:created xsi:type="dcterms:W3CDTF">2011-07-23T14:00:30Z</dcterms:created>
  <dcterms:modified xsi:type="dcterms:W3CDTF">2024-05-21T01:02:28Z</dcterms:modified>
</cp:coreProperties>
</file>